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6"/>
  </p:notesMasterIdLst>
  <p:sldIdLst>
    <p:sldId id="433" r:id="rId3"/>
    <p:sldId id="265" r:id="rId4"/>
    <p:sldId id="332" r:id="rId5"/>
    <p:sldId id="434" r:id="rId6"/>
    <p:sldId id="429" r:id="rId7"/>
    <p:sldId id="430" r:id="rId8"/>
    <p:sldId id="431" r:id="rId9"/>
    <p:sldId id="442" r:id="rId10"/>
    <p:sldId id="436" r:id="rId11"/>
    <p:sldId id="435" r:id="rId12"/>
    <p:sldId id="662" r:id="rId13"/>
    <p:sldId id="663" r:id="rId14"/>
    <p:sldId id="664" r:id="rId15"/>
    <p:sldId id="452" r:id="rId16"/>
    <p:sldId id="451" r:id="rId17"/>
    <p:sldId id="627" r:id="rId18"/>
    <p:sldId id="444" r:id="rId19"/>
    <p:sldId id="626" r:id="rId20"/>
    <p:sldId id="637" r:id="rId21"/>
    <p:sldId id="654" r:id="rId22"/>
    <p:sldId id="655" r:id="rId23"/>
    <p:sldId id="658" r:id="rId24"/>
    <p:sldId id="660" r:id="rId25"/>
    <p:sldId id="661" r:id="rId26"/>
    <p:sldId id="448" r:id="rId27"/>
    <p:sldId id="665" r:id="rId28"/>
    <p:sldId id="445" r:id="rId29"/>
    <p:sldId id="437" r:id="rId30"/>
    <p:sldId id="446" r:id="rId31"/>
    <p:sldId id="438" r:id="rId32"/>
    <p:sldId id="450" r:id="rId33"/>
    <p:sldId id="447" r:id="rId34"/>
    <p:sldId id="453"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618CA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96" autoAdjust="0"/>
    <p:restoredTop sz="93668" autoAdjust="0"/>
  </p:normalViewPr>
  <p:slideViewPr>
    <p:cSldViewPr snapToGrid="0">
      <p:cViewPr varScale="1">
        <p:scale>
          <a:sx n="62" d="100"/>
          <a:sy n="62" d="100"/>
        </p:scale>
        <p:origin x="6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78557-99B6-4FE0-9F67-716CE1B482C5}" type="datetimeFigureOut">
              <a:rPr lang="zh-CN" altLang="en-US" smtClean="0"/>
              <a:t>2023/3/29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4AE50-007C-406E-9AF0-0F237AB6FF4D}" type="slidenum">
              <a:rPr lang="zh-CN" altLang="en-US" smtClean="0"/>
              <a:t>‹#›</a:t>
            </a:fld>
            <a:endParaRPr lang="zh-CN" altLang="en-US"/>
          </a:p>
        </p:txBody>
      </p:sp>
    </p:spTree>
    <p:extLst>
      <p:ext uri="{BB962C8B-B14F-4D97-AF65-F5344CB8AC3E}">
        <p14:creationId xmlns:p14="http://schemas.microsoft.com/office/powerpoint/2010/main" val="195756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professor Yang, This is my oral xxx</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C7B0-EBAC-4569-9993-246641655C4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introduce myself in 4 ways.</a:t>
            </a:r>
            <a:endParaRPr lang="zh-CN" altLang="en-US" dirty="0"/>
          </a:p>
        </p:txBody>
      </p:sp>
      <p:sp>
        <p:nvSpPr>
          <p:cNvPr id="4" name="灯片编号占位符 3"/>
          <p:cNvSpPr>
            <a:spLocks noGrp="1"/>
          </p:cNvSpPr>
          <p:nvPr>
            <p:ph type="sldNum" sz="quarter" idx="5"/>
          </p:nvPr>
        </p:nvSpPr>
        <p:spPr/>
        <p:txBody>
          <a:bodyPr/>
          <a:lstStyle/>
          <a:p>
            <a:fld id="{C824AE50-007C-406E-9AF0-0F237AB6FF4D}" type="slidenum">
              <a:rPr lang="zh-CN" altLang="en-US" smtClean="0"/>
              <a:t>2</a:t>
            </a:fld>
            <a:endParaRPr lang="zh-CN" altLang="en-US"/>
          </a:p>
        </p:txBody>
      </p:sp>
    </p:spTree>
    <p:extLst>
      <p:ext uri="{BB962C8B-B14F-4D97-AF65-F5344CB8AC3E}">
        <p14:creationId xmlns:p14="http://schemas.microsoft.com/office/powerpoint/2010/main" val="3539083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algn="l">
              <a:lnSpc>
                <a:spcPct val="130000"/>
              </a:lnSpc>
            </a:pPr>
            <a:r>
              <a:rPr lang="en-US" altLang="zh-CN" sz="1800" b="0" i="0" spc="0" dirty="0">
                <a:solidFill>
                  <a:srgbClr val="333333"/>
                </a:solidFill>
                <a:effectLst/>
                <a:latin typeface="Times New Roman" panose="02020603050405020304" pitchFamily="18" charset="0"/>
              </a:rPr>
              <a:t>Hello Doctor Yang, my name is Niu Luyu. In 2022, I received a bachelor's degree in environmental science from Xi'an University of Architecture and Technology. I achieved the top 20% grades, and our class has the highest GPA among three classes. At the same time, I received a scholarship of more than 10,000 </a:t>
            </a:r>
            <a:r>
              <a:rPr lang="en-US" altLang="zh-CN" sz="1800" b="0" i="0" spc="0" dirty="0">
                <a:solidFill>
                  <a:srgbClr val="FF0000"/>
                </a:solidFill>
                <a:effectLst/>
                <a:latin typeface="Times New Roman" panose="02020603050405020304" pitchFamily="18" charset="0"/>
              </a:rPr>
              <a:t>ten thousand </a:t>
            </a:r>
            <a:r>
              <a:rPr lang="en-US" altLang="zh-CN" sz="1800" b="0" i="0" u="sng" spc="0" dirty="0">
                <a:solidFill>
                  <a:srgbClr val="333333"/>
                </a:solidFill>
                <a:effectLst/>
                <a:latin typeface="Times New Roman" panose="02020603050405020304" pitchFamily="18" charset="0"/>
              </a:rPr>
              <a:t>yuan (</a:t>
            </a:r>
            <a:r>
              <a:rPr lang="en-US" altLang="zh-CN" sz="1800" b="0" i="0" u="sng" spc="0" dirty="0" err="1">
                <a:solidFill>
                  <a:srgbClr val="333333"/>
                </a:solidFill>
                <a:effectLst/>
                <a:latin typeface="Times New Roman" panose="02020603050405020304" pitchFamily="18" charset="0"/>
              </a:rPr>
              <a:t>rmb</a:t>
            </a:r>
            <a:r>
              <a:rPr lang="en-US" altLang="zh-CN" sz="1800" b="0" i="0" u="sng" spc="0" dirty="0">
                <a:solidFill>
                  <a:srgbClr val="333333"/>
                </a:solidFill>
                <a:effectLst/>
                <a:latin typeface="Times New Roman" panose="02020603050405020304" pitchFamily="18" charset="0"/>
              </a:rPr>
              <a:t>)</a:t>
            </a:r>
            <a:r>
              <a:rPr lang="en-US" altLang="zh-CN" sz="1800" b="0" i="0" spc="0" dirty="0">
                <a:solidFill>
                  <a:srgbClr val="333333"/>
                </a:solidFill>
                <a:effectLst/>
                <a:latin typeface="Times New Roman" panose="02020603050405020304" pitchFamily="18" charset="0"/>
              </a:rPr>
              <a:t> in four years. In addition, I also </a:t>
            </a:r>
            <a:r>
              <a:rPr lang="en-US" altLang="zh-CN" sz="1800" b="0" i="0" spc="0" dirty="0" err="1">
                <a:solidFill>
                  <a:srgbClr val="333333"/>
                </a:solidFill>
                <a:effectLst/>
                <a:latin typeface="Times New Roman" panose="02020603050405020304" pitchFamily="18" charset="0"/>
              </a:rPr>
              <a:t>pubulished</a:t>
            </a:r>
            <a:r>
              <a:rPr lang="en-US" altLang="zh-CN" sz="1800" b="0" i="0" spc="0" dirty="0">
                <a:solidFill>
                  <a:srgbClr val="333333"/>
                </a:solidFill>
                <a:effectLst/>
                <a:latin typeface="Times New Roman" panose="02020603050405020304" pitchFamily="18" charset="0"/>
              </a:rPr>
              <a:t> three national patents, one provincial award, and two national awards.</a:t>
            </a:r>
            <a:endParaRPr lang="en-US" altLang="zh-CN" dirty="0">
              <a:effectLst/>
            </a:endParaRPr>
          </a:p>
        </p:txBody>
      </p:sp>
      <p:sp>
        <p:nvSpPr>
          <p:cNvPr id="4" name="灯片编号占位符 3"/>
          <p:cNvSpPr>
            <a:spLocks noGrp="1"/>
          </p:cNvSpPr>
          <p:nvPr>
            <p:ph type="sldNum" sz="quarter" idx="5"/>
          </p:nvPr>
        </p:nvSpPr>
        <p:spPr/>
        <p:txBody>
          <a:bodyPr/>
          <a:lstStyle/>
          <a:p>
            <a:fld id="{D1E4F8ED-874D-4D85-AB38-58447E01A47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24AE50-007C-406E-9AF0-0F237AB6FF4D}" type="slidenum">
              <a:rPr lang="zh-CN" altLang="en-US" smtClean="0"/>
              <a:t>6</a:t>
            </a:fld>
            <a:endParaRPr lang="zh-CN" altLang="en-US"/>
          </a:p>
        </p:txBody>
      </p:sp>
    </p:spTree>
    <p:extLst>
      <p:ext uri="{BB962C8B-B14F-4D97-AF65-F5344CB8AC3E}">
        <p14:creationId xmlns:p14="http://schemas.microsoft.com/office/powerpoint/2010/main" val="219214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24AE50-007C-406E-9AF0-0F237AB6FF4D}" type="slidenum">
              <a:rPr lang="zh-CN" altLang="en-US" smtClean="0"/>
              <a:t>7</a:t>
            </a:fld>
            <a:endParaRPr lang="zh-CN" altLang="en-US"/>
          </a:p>
        </p:txBody>
      </p:sp>
    </p:spTree>
    <p:extLst>
      <p:ext uri="{BB962C8B-B14F-4D97-AF65-F5344CB8AC3E}">
        <p14:creationId xmlns:p14="http://schemas.microsoft.com/office/powerpoint/2010/main" val="429370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24AE50-007C-406E-9AF0-0F237AB6FF4D}" type="slidenum">
              <a:rPr lang="zh-CN" altLang="en-US" smtClean="0"/>
              <a:t>8</a:t>
            </a:fld>
            <a:endParaRPr lang="zh-CN" altLang="en-US"/>
          </a:p>
        </p:txBody>
      </p:sp>
    </p:spTree>
    <p:extLst>
      <p:ext uri="{BB962C8B-B14F-4D97-AF65-F5344CB8AC3E}">
        <p14:creationId xmlns:p14="http://schemas.microsoft.com/office/powerpoint/2010/main" val="826082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24AE50-007C-406E-9AF0-0F237AB6FF4D}" type="slidenum">
              <a:rPr lang="zh-CN" altLang="en-US" smtClean="0"/>
              <a:t>31</a:t>
            </a:fld>
            <a:endParaRPr lang="zh-CN" altLang="en-US"/>
          </a:p>
        </p:txBody>
      </p:sp>
    </p:spTree>
    <p:extLst>
      <p:ext uri="{BB962C8B-B14F-4D97-AF65-F5344CB8AC3E}">
        <p14:creationId xmlns:p14="http://schemas.microsoft.com/office/powerpoint/2010/main" val="3104042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27838-F21C-4FA8-B917-12352BD4DD2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59E64FA-325A-4249-8D77-5B980C3F6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DABD9F-FC8A-4C5D-9FA6-0C3716430F20}"/>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FF977971-4A18-44C4-886D-54E622A673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69646F-281E-4BE0-ABFB-6848F5A95295}"/>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3564889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3C25D-6F23-46BE-97C1-19B985105F9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9AEBDA9-A92F-43FA-8F57-B41EF61A09E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83170C-7E34-4928-993C-D6315D64052E}"/>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1078B832-4A31-453D-A13D-013ACB5579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A09779-F234-4BC7-8550-E76DF5C95D31}"/>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103344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22BB5C-795E-4066-A1BB-CE4D1152105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4CB8BF2-9E8B-49E6-A8DC-777F464914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DCCE83-B4D0-45E9-9D77-DDC96F04E198}"/>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05ADF227-8B21-47B6-8814-9527F3848C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638397-2F67-4274-A469-95BA7ED6434F}"/>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2457584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249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962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447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550481" y="2323407"/>
            <a:ext cx="1225190" cy="1559240"/>
          </a:xfrm>
          <a:custGeom>
            <a:avLst/>
            <a:gdLst>
              <a:gd name="connsiteX0" fmla="*/ 604372 w 1225190"/>
              <a:gd name="connsiteY0" fmla="*/ 0 h 1559240"/>
              <a:gd name="connsiteX1" fmla="*/ 1031441 w 1225190"/>
              <a:gd name="connsiteY1" fmla="*/ 124370 h 1559240"/>
              <a:gd name="connsiteX2" fmla="*/ 1182021 w 1225190"/>
              <a:gd name="connsiteY2" fmla="*/ 456363 h 1559240"/>
              <a:gd name="connsiteX3" fmla="*/ 877779 w 1225190"/>
              <a:gd name="connsiteY3" fmla="*/ 469725 h 1559240"/>
              <a:gd name="connsiteX4" fmla="*/ 794009 w 1225190"/>
              <a:gd name="connsiteY4" fmla="*/ 302701 h 1559240"/>
              <a:gd name="connsiteX5" fmla="*/ 601289 w 1225190"/>
              <a:gd name="connsiteY5" fmla="*/ 251822 h 1559240"/>
              <a:gd name="connsiteX6" fmla="*/ 393664 w 1225190"/>
              <a:gd name="connsiteY6" fmla="*/ 306298 h 1559240"/>
              <a:gd name="connsiteX7" fmla="*/ 345355 w 1225190"/>
              <a:gd name="connsiteY7" fmla="*/ 399832 h 1559240"/>
              <a:gd name="connsiteX8" fmla="*/ 390580 w 1225190"/>
              <a:gd name="connsiteY8" fmla="*/ 491310 h 1559240"/>
              <a:gd name="connsiteX9" fmla="*/ 670154 w 1225190"/>
              <a:gd name="connsiteY9" fmla="*/ 592039 h 1559240"/>
              <a:gd name="connsiteX10" fmla="*/ 998550 w 1225190"/>
              <a:gd name="connsiteY10" fmla="*/ 700476 h 1559240"/>
              <a:gd name="connsiteX11" fmla="*/ 1165061 w 1225190"/>
              <a:gd name="connsiteY11" fmla="*/ 853625 h 1559240"/>
              <a:gd name="connsiteX12" fmla="*/ 1225190 w 1225190"/>
              <a:gd name="connsiteY12" fmla="*/ 1093627 h 1559240"/>
              <a:gd name="connsiteX13" fmla="*/ 1153241 w 1225190"/>
              <a:gd name="connsiteY13" fmla="*/ 1336198 h 1559240"/>
              <a:gd name="connsiteX14" fmla="*/ 949728 w 1225190"/>
              <a:gd name="connsiteY14" fmla="*/ 1504251 h 1559240"/>
              <a:gd name="connsiteX15" fmla="*/ 621845 w 1225190"/>
              <a:gd name="connsiteY15" fmla="*/ 1559240 h 1559240"/>
              <a:gd name="connsiteX16" fmla="*/ 182956 w 1225190"/>
              <a:gd name="connsiteY16" fmla="*/ 1427162 h 1559240"/>
              <a:gd name="connsiteX17" fmla="*/ 0 w 1225190"/>
              <a:gd name="connsiteY17" fmla="*/ 1042235 h 1559240"/>
              <a:gd name="connsiteX18" fmla="*/ 296019 w 1225190"/>
              <a:gd name="connsiteY18" fmla="*/ 1013455 h 1559240"/>
              <a:gd name="connsiteX19" fmla="*/ 404456 w 1225190"/>
              <a:gd name="connsiteY19" fmla="*/ 1232386 h 1559240"/>
              <a:gd name="connsiteX20" fmla="*/ 624929 w 1225190"/>
              <a:gd name="connsiteY20" fmla="*/ 1302279 h 1559240"/>
              <a:gd name="connsiteX21" fmla="*/ 846429 w 1225190"/>
              <a:gd name="connsiteY21" fmla="*/ 1240095 h 1559240"/>
              <a:gd name="connsiteX22" fmla="*/ 920948 w 1225190"/>
              <a:gd name="connsiteY22" fmla="*/ 1094655 h 1559240"/>
              <a:gd name="connsiteX23" fmla="*/ 889599 w 1225190"/>
              <a:gd name="connsiteY23" fmla="*/ 1003690 h 1559240"/>
              <a:gd name="connsiteX24" fmla="*/ 780133 w 1225190"/>
              <a:gd name="connsiteY24" fmla="*/ 938422 h 1559240"/>
              <a:gd name="connsiteX25" fmla="*/ 536534 w 1225190"/>
              <a:gd name="connsiteY25" fmla="*/ 872640 h 1559240"/>
              <a:gd name="connsiteX26" fmla="*/ 193234 w 1225190"/>
              <a:gd name="connsiteY26" fmla="*/ 723603 h 1559240"/>
              <a:gd name="connsiteX27" fmla="*/ 54475 w 1225190"/>
              <a:gd name="connsiteY27" fmla="*/ 420389 h 1559240"/>
              <a:gd name="connsiteX28" fmla="*/ 119743 w 1225190"/>
              <a:gd name="connsiteY28" fmla="*/ 205055 h 1559240"/>
              <a:gd name="connsiteX29" fmla="*/ 307839 w 1225190"/>
              <a:gd name="connsiteY29" fmla="*/ 52420 h 1559240"/>
              <a:gd name="connsiteX30" fmla="*/ 604372 w 1225190"/>
              <a:gd name="connsiteY30" fmla="*/ 0 h 15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5190" h="1559240">
                <a:moveTo>
                  <a:pt x="604372" y="0"/>
                </a:moveTo>
                <a:cubicBezTo>
                  <a:pt x="793495" y="0"/>
                  <a:pt x="935852" y="41457"/>
                  <a:pt x="1031441" y="124370"/>
                </a:cubicBezTo>
                <a:cubicBezTo>
                  <a:pt x="1127031" y="207282"/>
                  <a:pt x="1177224" y="317947"/>
                  <a:pt x="1182021" y="456363"/>
                </a:cubicBezTo>
                <a:lnTo>
                  <a:pt x="877779" y="469725"/>
                </a:lnTo>
                <a:cubicBezTo>
                  <a:pt x="864759" y="392294"/>
                  <a:pt x="836836" y="336619"/>
                  <a:pt x="794009" y="302701"/>
                </a:cubicBezTo>
                <a:cubicBezTo>
                  <a:pt x="751182" y="268782"/>
                  <a:pt x="686942" y="251822"/>
                  <a:pt x="601289" y="251822"/>
                </a:cubicBezTo>
                <a:cubicBezTo>
                  <a:pt x="512894" y="251822"/>
                  <a:pt x="443686" y="269981"/>
                  <a:pt x="393664" y="306298"/>
                </a:cubicBezTo>
                <a:cubicBezTo>
                  <a:pt x="361458" y="329596"/>
                  <a:pt x="345355" y="360774"/>
                  <a:pt x="345355" y="399832"/>
                </a:cubicBezTo>
                <a:cubicBezTo>
                  <a:pt x="345355" y="435464"/>
                  <a:pt x="360430" y="465957"/>
                  <a:pt x="390580" y="491310"/>
                </a:cubicBezTo>
                <a:cubicBezTo>
                  <a:pt x="428953" y="523516"/>
                  <a:pt x="522145" y="557092"/>
                  <a:pt x="670154" y="592039"/>
                </a:cubicBezTo>
                <a:cubicBezTo>
                  <a:pt x="818164" y="626985"/>
                  <a:pt x="927629" y="663131"/>
                  <a:pt x="998550" y="700476"/>
                </a:cubicBezTo>
                <a:cubicBezTo>
                  <a:pt x="1069472" y="737821"/>
                  <a:pt x="1124975" y="788871"/>
                  <a:pt x="1165061" y="853625"/>
                </a:cubicBezTo>
                <a:cubicBezTo>
                  <a:pt x="1205147" y="918379"/>
                  <a:pt x="1225190" y="998380"/>
                  <a:pt x="1225190" y="1093627"/>
                </a:cubicBezTo>
                <a:cubicBezTo>
                  <a:pt x="1225190" y="1179966"/>
                  <a:pt x="1201207" y="1260823"/>
                  <a:pt x="1153241" y="1336198"/>
                </a:cubicBezTo>
                <a:cubicBezTo>
                  <a:pt x="1105275" y="1411573"/>
                  <a:pt x="1037437" y="1467591"/>
                  <a:pt x="949728" y="1504251"/>
                </a:cubicBezTo>
                <a:cubicBezTo>
                  <a:pt x="862018" y="1540910"/>
                  <a:pt x="752724" y="1559240"/>
                  <a:pt x="621845" y="1559240"/>
                </a:cubicBezTo>
                <a:cubicBezTo>
                  <a:pt x="431352" y="1559240"/>
                  <a:pt x="285055" y="1515214"/>
                  <a:pt x="182956" y="1427162"/>
                </a:cubicBezTo>
                <a:cubicBezTo>
                  <a:pt x="80857" y="1339110"/>
                  <a:pt x="19871" y="1210801"/>
                  <a:pt x="0" y="1042235"/>
                </a:cubicBezTo>
                <a:lnTo>
                  <a:pt x="296019" y="1013455"/>
                </a:lnTo>
                <a:cubicBezTo>
                  <a:pt x="313835" y="1112813"/>
                  <a:pt x="349981" y="1185790"/>
                  <a:pt x="404456" y="1232386"/>
                </a:cubicBezTo>
                <a:cubicBezTo>
                  <a:pt x="458932" y="1278981"/>
                  <a:pt x="532423" y="1302279"/>
                  <a:pt x="624929" y="1302279"/>
                </a:cubicBezTo>
                <a:cubicBezTo>
                  <a:pt x="722917" y="1302279"/>
                  <a:pt x="796750" y="1281551"/>
                  <a:pt x="846429" y="1240095"/>
                </a:cubicBezTo>
                <a:cubicBezTo>
                  <a:pt x="896108" y="1198638"/>
                  <a:pt x="920948" y="1150158"/>
                  <a:pt x="920948" y="1094655"/>
                </a:cubicBezTo>
                <a:cubicBezTo>
                  <a:pt x="920948" y="1059023"/>
                  <a:pt x="910498" y="1028701"/>
                  <a:pt x="889599" y="1003690"/>
                </a:cubicBezTo>
                <a:cubicBezTo>
                  <a:pt x="868699" y="978680"/>
                  <a:pt x="832211" y="956923"/>
                  <a:pt x="780133" y="938422"/>
                </a:cubicBezTo>
                <a:cubicBezTo>
                  <a:pt x="744501" y="926088"/>
                  <a:pt x="663302" y="904161"/>
                  <a:pt x="536534" y="872640"/>
                </a:cubicBezTo>
                <a:cubicBezTo>
                  <a:pt x="373450" y="832212"/>
                  <a:pt x="259016" y="782532"/>
                  <a:pt x="193234" y="723603"/>
                </a:cubicBezTo>
                <a:cubicBezTo>
                  <a:pt x="100728" y="640690"/>
                  <a:pt x="54475" y="539619"/>
                  <a:pt x="54475" y="420389"/>
                </a:cubicBezTo>
                <a:cubicBezTo>
                  <a:pt x="54475" y="343643"/>
                  <a:pt x="76231" y="271865"/>
                  <a:pt x="119743" y="205055"/>
                </a:cubicBezTo>
                <a:cubicBezTo>
                  <a:pt x="163255" y="138245"/>
                  <a:pt x="225954" y="87367"/>
                  <a:pt x="307839" y="52420"/>
                </a:cubicBezTo>
                <a:cubicBezTo>
                  <a:pt x="389724" y="17474"/>
                  <a:pt x="488568" y="0"/>
                  <a:pt x="604372" y="0"/>
                </a:cubicBezTo>
                <a:close/>
              </a:path>
            </a:pathLst>
          </a:custGeom>
          <a:ln w="28575">
            <a:solidFill>
              <a:schemeClr val="accent2"/>
            </a:solidFill>
          </a:ln>
        </p:spPr>
        <p:txBody>
          <a:bodyPr wrap="square">
            <a:noAutofit/>
          </a:bodyPr>
          <a:lstStyle/>
          <a:p>
            <a:endParaRPr lang="zh-CN" altLang="en-US"/>
          </a:p>
        </p:txBody>
      </p:sp>
      <p:sp>
        <p:nvSpPr>
          <p:cNvPr id="16" name="图片占位符 15"/>
          <p:cNvSpPr>
            <a:spLocks noGrp="1"/>
          </p:cNvSpPr>
          <p:nvPr>
            <p:ph type="pic" sz="quarter" idx="11"/>
          </p:nvPr>
        </p:nvSpPr>
        <p:spPr>
          <a:xfrm>
            <a:off x="3872219" y="2366363"/>
            <a:ext cx="1977572" cy="1506820"/>
          </a:xfrm>
          <a:custGeom>
            <a:avLst/>
            <a:gdLst>
              <a:gd name="connsiteX0" fmla="*/ 0 w 1977572"/>
              <a:gd name="connsiteY0" fmla="*/ 0 h 1506820"/>
              <a:gd name="connsiteX1" fmla="*/ 311436 w 1977572"/>
              <a:gd name="connsiteY1" fmla="*/ 0 h 1506820"/>
              <a:gd name="connsiteX2" fmla="*/ 538590 w 1977572"/>
              <a:gd name="connsiteY2" fmla="*/ 1035040 h 1506820"/>
              <a:gd name="connsiteX3" fmla="*/ 814052 w 1977572"/>
              <a:gd name="connsiteY3" fmla="*/ 0 h 1506820"/>
              <a:gd name="connsiteX4" fmla="*/ 1175853 w 1977572"/>
              <a:gd name="connsiteY4" fmla="*/ 0 h 1506820"/>
              <a:gd name="connsiteX5" fmla="*/ 1440009 w 1977572"/>
              <a:gd name="connsiteY5" fmla="*/ 1052513 h 1506820"/>
              <a:gd name="connsiteX6" fmla="*/ 1671274 w 1977572"/>
              <a:gd name="connsiteY6" fmla="*/ 0 h 1506820"/>
              <a:gd name="connsiteX7" fmla="*/ 1977572 w 1977572"/>
              <a:gd name="connsiteY7" fmla="*/ 0 h 1506820"/>
              <a:gd name="connsiteX8" fmla="*/ 1611659 w 1977572"/>
              <a:gd name="connsiteY8" fmla="*/ 1506820 h 1506820"/>
              <a:gd name="connsiteX9" fmla="*/ 1288916 w 1977572"/>
              <a:gd name="connsiteY9" fmla="*/ 1506820 h 1506820"/>
              <a:gd name="connsiteX10" fmla="*/ 988786 w 1977572"/>
              <a:gd name="connsiteY10" fmla="*/ 380303 h 1506820"/>
              <a:gd name="connsiteX11" fmla="*/ 689683 w 1977572"/>
              <a:gd name="connsiteY11" fmla="*/ 1506820 h 1506820"/>
              <a:gd name="connsiteX12" fmla="*/ 359745 w 1977572"/>
              <a:gd name="connsiteY12" fmla="*/ 1506820 h 150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7572" h="1506820">
                <a:moveTo>
                  <a:pt x="0" y="0"/>
                </a:moveTo>
                <a:lnTo>
                  <a:pt x="311436" y="0"/>
                </a:lnTo>
                <a:lnTo>
                  <a:pt x="538590" y="1035040"/>
                </a:lnTo>
                <a:lnTo>
                  <a:pt x="814052" y="0"/>
                </a:lnTo>
                <a:lnTo>
                  <a:pt x="1175853" y="0"/>
                </a:lnTo>
                <a:lnTo>
                  <a:pt x="1440009" y="1052513"/>
                </a:lnTo>
                <a:lnTo>
                  <a:pt x="1671274" y="0"/>
                </a:lnTo>
                <a:lnTo>
                  <a:pt x="1977572" y="0"/>
                </a:lnTo>
                <a:lnTo>
                  <a:pt x="1611659" y="1506820"/>
                </a:lnTo>
                <a:lnTo>
                  <a:pt x="1288916" y="1506820"/>
                </a:lnTo>
                <a:lnTo>
                  <a:pt x="988786" y="380303"/>
                </a:lnTo>
                <a:lnTo>
                  <a:pt x="689683" y="1506820"/>
                </a:lnTo>
                <a:lnTo>
                  <a:pt x="359745" y="1506820"/>
                </a:lnTo>
                <a:close/>
              </a:path>
            </a:pathLst>
          </a:custGeom>
          <a:ln w="28575">
            <a:solidFill>
              <a:schemeClr val="accent2"/>
            </a:solidFill>
          </a:ln>
        </p:spPr>
        <p:txBody>
          <a:bodyPr wrap="square">
            <a:noAutofit/>
          </a:bodyPr>
          <a:lstStyle/>
          <a:p>
            <a:endParaRPr lang="zh-CN" altLang="en-US"/>
          </a:p>
        </p:txBody>
      </p:sp>
      <p:sp>
        <p:nvSpPr>
          <p:cNvPr id="17" name="图片占位符 16"/>
          <p:cNvSpPr>
            <a:spLocks noGrp="1"/>
          </p:cNvSpPr>
          <p:nvPr>
            <p:ph type="pic" sz="quarter" idx="12"/>
          </p:nvPr>
        </p:nvSpPr>
        <p:spPr>
          <a:xfrm>
            <a:off x="6900561" y="2340667"/>
            <a:ext cx="1461594" cy="1558212"/>
          </a:xfrm>
          <a:custGeom>
            <a:avLst/>
            <a:gdLst>
              <a:gd name="connsiteX0" fmla="*/ 731825 w 1461594"/>
              <a:gd name="connsiteY0" fmla="*/ 260045 h 1558212"/>
              <a:gd name="connsiteX1" fmla="*/ 428611 w 1461594"/>
              <a:gd name="connsiteY1" fmla="*/ 389039 h 1558212"/>
              <a:gd name="connsiteX2" fmla="*/ 313492 w 1461594"/>
              <a:gd name="connsiteY2" fmla="*/ 778079 h 1558212"/>
              <a:gd name="connsiteX3" fmla="*/ 431694 w 1461594"/>
              <a:gd name="connsiteY3" fmla="*/ 1166090 h 1558212"/>
              <a:gd name="connsiteX4" fmla="*/ 731825 w 1461594"/>
              <a:gd name="connsiteY4" fmla="*/ 1298168 h 1558212"/>
              <a:gd name="connsiteX5" fmla="*/ 1030414 w 1461594"/>
              <a:gd name="connsiteY5" fmla="*/ 1167118 h 1558212"/>
              <a:gd name="connsiteX6" fmla="*/ 1147074 w 1461594"/>
              <a:gd name="connsiteY6" fmla="*/ 773967 h 1558212"/>
              <a:gd name="connsiteX7" fmla="*/ 1033497 w 1461594"/>
              <a:gd name="connsiteY7" fmla="*/ 387498 h 1558212"/>
              <a:gd name="connsiteX8" fmla="*/ 731825 w 1461594"/>
              <a:gd name="connsiteY8" fmla="*/ 260045 h 1558212"/>
              <a:gd name="connsiteX9" fmla="*/ 728741 w 1461594"/>
              <a:gd name="connsiteY9" fmla="*/ 0 h 1558212"/>
              <a:gd name="connsiteX10" fmla="*/ 1261679 w 1461594"/>
              <a:gd name="connsiteY10" fmla="*/ 206597 h 1558212"/>
              <a:gd name="connsiteX11" fmla="*/ 1461594 w 1461594"/>
              <a:gd name="connsiteY11" fmla="*/ 781162 h 1558212"/>
              <a:gd name="connsiteX12" fmla="*/ 1263220 w 1461594"/>
              <a:gd name="connsiteY12" fmla="*/ 1352130 h 1558212"/>
              <a:gd name="connsiteX13" fmla="*/ 732853 w 1461594"/>
              <a:gd name="connsiteY13" fmla="*/ 1558212 h 1558212"/>
              <a:gd name="connsiteX14" fmla="*/ 198374 w 1461594"/>
              <a:gd name="connsiteY14" fmla="*/ 1353157 h 1558212"/>
              <a:gd name="connsiteX15" fmla="*/ 0 w 1461594"/>
              <a:gd name="connsiteY15" fmla="*/ 788357 h 1558212"/>
              <a:gd name="connsiteX16" fmla="*/ 68865 w 1461594"/>
              <a:gd name="connsiteY16" fmla="*/ 401888 h 1558212"/>
              <a:gd name="connsiteX17" fmla="*/ 209166 w 1461594"/>
              <a:gd name="connsiteY17" fmla="*/ 195291 h 1558212"/>
              <a:gd name="connsiteX18" fmla="*/ 403943 w 1461594"/>
              <a:gd name="connsiteY18" fmla="*/ 59615 h 1558212"/>
              <a:gd name="connsiteX19" fmla="*/ 728741 w 1461594"/>
              <a:gd name="connsiteY19" fmla="*/ 0 h 155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1594" h="1558212">
                <a:moveTo>
                  <a:pt x="731825" y="260045"/>
                </a:moveTo>
                <a:cubicBezTo>
                  <a:pt x="606428" y="260045"/>
                  <a:pt x="505357" y="303043"/>
                  <a:pt x="428611" y="389039"/>
                </a:cubicBezTo>
                <a:cubicBezTo>
                  <a:pt x="351865" y="475036"/>
                  <a:pt x="313492" y="604715"/>
                  <a:pt x="313492" y="778079"/>
                </a:cubicBezTo>
                <a:cubicBezTo>
                  <a:pt x="313492" y="948701"/>
                  <a:pt x="352893" y="1078038"/>
                  <a:pt x="431694" y="1166090"/>
                </a:cubicBezTo>
                <a:cubicBezTo>
                  <a:pt x="510496" y="1254142"/>
                  <a:pt x="610539" y="1298168"/>
                  <a:pt x="731825" y="1298168"/>
                </a:cubicBezTo>
                <a:cubicBezTo>
                  <a:pt x="853111" y="1298168"/>
                  <a:pt x="952640" y="1254484"/>
                  <a:pt x="1030414" y="1167118"/>
                </a:cubicBezTo>
                <a:cubicBezTo>
                  <a:pt x="1108187" y="1079751"/>
                  <a:pt x="1147074" y="948701"/>
                  <a:pt x="1147074" y="773967"/>
                </a:cubicBezTo>
                <a:cubicBezTo>
                  <a:pt x="1147074" y="601289"/>
                  <a:pt x="1109215" y="472466"/>
                  <a:pt x="1033497" y="387498"/>
                </a:cubicBezTo>
                <a:cubicBezTo>
                  <a:pt x="957779" y="302529"/>
                  <a:pt x="857222" y="260045"/>
                  <a:pt x="731825" y="260045"/>
                </a:cubicBezTo>
                <a:close/>
                <a:moveTo>
                  <a:pt x="728741" y="0"/>
                </a:moveTo>
                <a:cubicBezTo>
                  <a:pt x="950756" y="0"/>
                  <a:pt x="1128402" y="68866"/>
                  <a:pt x="1261679" y="206597"/>
                </a:cubicBezTo>
                <a:cubicBezTo>
                  <a:pt x="1394956" y="344328"/>
                  <a:pt x="1461594" y="535850"/>
                  <a:pt x="1461594" y="781162"/>
                </a:cubicBezTo>
                <a:cubicBezTo>
                  <a:pt x="1461594" y="1024418"/>
                  <a:pt x="1395470" y="1214741"/>
                  <a:pt x="1263220" y="1352130"/>
                </a:cubicBezTo>
                <a:cubicBezTo>
                  <a:pt x="1130971" y="1489518"/>
                  <a:pt x="954182" y="1558212"/>
                  <a:pt x="732853" y="1558212"/>
                </a:cubicBezTo>
                <a:cubicBezTo>
                  <a:pt x="508783" y="1558212"/>
                  <a:pt x="330623" y="1489861"/>
                  <a:pt x="198374" y="1353157"/>
                </a:cubicBezTo>
                <a:cubicBezTo>
                  <a:pt x="66125" y="1216454"/>
                  <a:pt x="0" y="1028187"/>
                  <a:pt x="0" y="788357"/>
                </a:cubicBezTo>
                <a:cubicBezTo>
                  <a:pt x="0" y="634866"/>
                  <a:pt x="22955" y="506042"/>
                  <a:pt x="68865" y="401888"/>
                </a:cubicBezTo>
                <a:cubicBezTo>
                  <a:pt x="103127" y="325142"/>
                  <a:pt x="149894" y="256276"/>
                  <a:pt x="209166" y="195291"/>
                </a:cubicBezTo>
                <a:cubicBezTo>
                  <a:pt x="268438" y="134305"/>
                  <a:pt x="333364" y="89080"/>
                  <a:pt x="403943" y="59615"/>
                </a:cubicBezTo>
                <a:cubicBezTo>
                  <a:pt x="497819" y="19872"/>
                  <a:pt x="606085" y="0"/>
                  <a:pt x="728741" y="0"/>
                </a:cubicBezTo>
                <a:close/>
              </a:path>
            </a:pathLst>
          </a:custGeom>
          <a:ln w="28575">
            <a:solidFill>
              <a:schemeClr val="accent2"/>
            </a:solidFill>
          </a:ln>
        </p:spPr>
        <p:txBody>
          <a:bodyPr wrap="square">
            <a:noAutofit/>
          </a:bodyPr>
          <a:lstStyle/>
          <a:p>
            <a:endParaRPr lang="zh-CN" altLang="en-US"/>
          </a:p>
        </p:txBody>
      </p:sp>
      <p:sp>
        <p:nvSpPr>
          <p:cNvPr id="18" name="图片占位符 17"/>
          <p:cNvSpPr>
            <a:spLocks noGrp="1"/>
          </p:cNvSpPr>
          <p:nvPr>
            <p:ph type="pic" sz="quarter" idx="13"/>
          </p:nvPr>
        </p:nvSpPr>
        <p:spPr>
          <a:xfrm>
            <a:off x="9445691" y="2366363"/>
            <a:ext cx="1197438" cy="1506820"/>
          </a:xfrm>
          <a:custGeom>
            <a:avLst/>
            <a:gdLst>
              <a:gd name="connsiteX0" fmla="*/ 0 w 1197438"/>
              <a:gd name="connsiteY0" fmla="*/ 0 h 1506820"/>
              <a:gd name="connsiteX1" fmla="*/ 1197438 w 1197438"/>
              <a:gd name="connsiteY1" fmla="*/ 0 h 1506820"/>
              <a:gd name="connsiteX2" fmla="*/ 1197438 w 1197438"/>
              <a:gd name="connsiteY2" fmla="*/ 254906 h 1506820"/>
              <a:gd name="connsiteX3" fmla="*/ 751354 w 1197438"/>
              <a:gd name="connsiteY3" fmla="*/ 254906 h 1506820"/>
              <a:gd name="connsiteX4" fmla="*/ 751354 w 1197438"/>
              <a:gd name="connsiteY4" fmla="*/ 1506820 h 1506820"/>
              <a:gd name="connsiteX5" fmla="*/ 447112 w 1197438"/>
              <a:gd name="connsiteY5" fmla="*/ 1506820 h 1506820"/>
              <a:gd name="connsiteX6" fmla="*/ 447112 w 1197438"/>
              <a:gd name="connsiteY6" fmla="*/ 254906 h 1506820"/>
              <a:gd name="connsiteX7" fmla="*/ 0 w 1197438"/>
              <a:gd name="connsiteY7" fmla="*/ 254906 h 150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7438" h="1506820">
                <a:moveTo>
                  <a:pt x="0" y="0"/>
                </a:moveTo>
                <a:lnTo>
                  <a:pt x="1197438" y="0"/>
                </a:lnTo>
                <a:lnTo>
                  <a:pt x="1197438" y="254906"/>
                </a:lnTo>
                <a:lnTo>
                  <a:pt x="751354" y="254906"/>
                </a:lnTo>
                <a:lnTo>
                  <a:pt x="751354" y="1506820"/>
                </a:lnTo>
                <a:lnTo>
                  <a:pt x="447112" y="1506820"/>
                </a:lnTo>
                <a:lnTo>
                  <a:pt x="447112" y="254906"/>
                </a:lnTo>
                <a:lnTo>
                  <a:pt x="0" y="254906"/>
                </a:lnTo>
                <a:close/>
              </a:path>
            </a:pathLst>
          </a:custGeom>
          <a:ln w="28575">
            <a:solidFill>
              <a:schemeClr val="accent2"/>
            </a:solidFill>
          </a:ln>
        </p:spPr>
        <p:txBody>
          <a:bodyPr wrap="square">
            <a:noAutofit/>
          </a:bodyPr>
          <a:lstStyle/>
          <a:p>
            <a:endParaRPr lang="zh-CN" altLang="en-US"/>
          </a:p>
        </p:txBody>
      </p:sp>
    </p:spTree>
    <p:extLst>
      <p:ext uri="{BB962C8B-B14F-4D97-AF65-F5344CB8AC3E}">
        <p14:creationId xmlns:p14="http://schemas.microsoft.com/office/powerpoint/2010/main" val="3042003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8316913" y="2133600"/>
            <a:ext cx="2819400" cy="28194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87128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181348" y="1848097"/>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3"/>
                  <a:pt x="1206116" y="77890"/>
                </a:cubicBezTo>
                <a:lnTo>
                  <a:pt x="1958259" y="830033"/>
                </a:lnTo>
                <a:cubicBezTo>
                  <a:pt x="2062112" y="933886"/>
                  <a:pt x="2062112" y="1102263"/>
                  <a:pt x="1958259" y="1206116"/>
                </a:cubicBezTo>
                <a:lnTo>
                  <a:pt x="1206116" y="1958259"/>
                </a:lnTo>
                <a:cubicBezTo>
                  <a:pt x="1102263" y="2062112"/>
                  <a:pt x="933886" y="2062112"/>
                  <a:pt x="830033" y="1958259"/>
                </a:cubicBezTo>
                <a:lnTo>
                  <a:pt x="77890" y="1206116"/>
                </a:lnTo>
                <a:cubicBezTo>
                  <a:pt x="-25963" y="1102263"/>
                  <a:pt x="-25963" y="933886"/>
                  <a:pt x="77890" y="830033"/>
                </a:cubicBezTo>
                <a:lnTo>
                  <a:pt x="830033" y="77890"/>
                </a:lnTo>
                <a:cubicBezTo>
                  <a:pt x="881959" y="25963"/>
                  <a:pt x="950017" y="0"/>
                  <a:pt x="1018075" y="0"/>
                </a:cubicBezTo>
                <a:close/>
              </a:path>
            </a:pathLst>
          </a:custGeom>
        </p:spPr>
        <p:txBody>
          <a:bodyPr wrap="square">
            <a:noAutofit/>
          </a:bodyPr>
          <a:lstStyle/>
          <a:p>
            <a:endParaRPr lang="zh-CN" altLang="en-US"/>
          </a:p>
        </p:txBody>
      </p:sp>
      <p:sp>
        <p:nvSpPr>
          <p:cNvPr id="17" name="图片占位符 16"/>
          <p:cNvSpPr>
            <a:spLocks noGrp="1"/>
          </p:cNvSpPr>
          <p:nvPr>
            <p:ph type="pic" sz="quarter" idx="11"/>
          </p:nvPr>
        </p:nvSpPr>
        <p:spPr>
          <a:xfrm>
            <a:off x="1181348" y="4104549"/>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4"/>
                  <a:pt x="1206116" y="77890"/>
                </a:cubicBezTo>
                <a:lnTo>
                  <a:pt x="1958259" y="830033"/>
                </a:lnTo>
                <a:cubicBezTo>
                  <a:pt x="2062112" y="933886"/>
                  <a:pt x="2062112" y="1102264"/>
                  <a:pt x="1958259" y="1206116"/>
                </a:cubicBezTo>
                <a:lnTo>
                  <a:pt x="1206116" y="1958259"/>
                </a:lnTo>
                <a:cubicBezTo>
                  <a:pt x="1102263" y="2062112"/>
                  <a:pt x="933886" y="2062112"/>
                  <a:pt x="830033" y="1958259"/>
                </a:cubicBezTo>
                <a:lnTo>
                  <a:pt x="77890" y="1206116"/>
                </a:lnTo>
                <a:cubicBezTo>
                  <a:pt x="-25963" y="1102264"/>
                  <a:pt x="-25963" y="933886"/>
                  <a:pt x="77890" y="830033"/>
                </a:cubicBezTo>
                <a:lnTo>
                  <a:pt x="830033" y="77890"/>
                </a:lnTo>
                <a:cubicBezTo>
                  <a:pt x="881959" y="25964"/>
                  <a:pt x="950017" y="0"/>
                  <a:pt x="1018075" y="0"/>
                </a:cubicBez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6179706" y="1848097"/>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3"/>
                  <a:pt x="1206116" y="77890"/>
                </a:cubicBezTo>
                <a:lnTo>
                  <a:pt x="1958259" y="830033"/>
                </a:lnTo>
                <a:cubicBezTo>
                  <a:pt x="2062112" y="933886"/>
                  <a:pt x="2062112" y="1102263"/>
                  <a:pt x="1958259" y="1206116"/>
                </a:cubicBezTo>
                <a:lnTo>
                  <a:pt x="1206116" y="1958259"/>
                </a:lnTo>
                <a:cubicBezTo>
                  <a:pt x="1102264" y="2062112"/>
                  <a:pt x="933886" y="2062112"/>
                  <a:pt x="830033" y="1958259"/>
                </a:cubicBezTo>
                <a:lnTo>
                  <a:pt x="77890" y="1206116"/>
                </a:lnTo>
                <a:cubicBezTo>
                  <a:pt x="-25963" y="1102263"/>
                  <a:pt x="-25963" y="933886"/>
                  <a:pt x="77890" y="830033"/>
                </a:cubicBezTo>
                <a:lnTo>
                  <a:pt x="830033" y="77890"/>
                </a:lnTo>
                <a:cubicBezTo>
                  <a:pt x="881960" y="25963"/>
                  <a:pt x="950017" y="0"/>
                  <a:pt x="1018075"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6179706" y="4104549"/>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4"/>
                  <a:pt x="1206116" y="77890"/>
                </a:cubicBezTo>
                <a:lnTo>
                  <a:pt x="1958259" y="830033"/>
                </a:lnTo>
                <a:cubicBezTo>
                  <a:pt x="2062112" y="933886"/>
                  <a:pt x="2062112" y="1102264"/>
                  <a:pt x="1958259" y="1206116"/>
                </a:cubicBezTo>
                <a:lnTo>
                  <a:pt x="1206116" y="1958259"/>
                </a:lnTo>
                <a:cubicBezTo>
                  <a:pt x="1102264" y="2062112"/>
                  <a:pt x="933886" y="2062112"/>
                  <a:pt x="830033" y="1958259"/>
                </a:cubicBezTo>
                <a:lnTo>
                  <a:pt x="77890" y="1206116"/>
                </a:lnTo>
                <a:cubicBezTo>
                  <a:pt x="-25963" y="1102264"/>
                  <a:pt x="-25963" y="933886"/>
                  <a:pt x="77890" y="830033"/>
                </a:cubicBezTo>
                <a:lnTo>
                  <a:pt x="830033" y="77890"/>
                </a:lnTo>
                <a:cubicBezTo>
                  <a:pt x="881960" y="25964"/>
                  <a:pt x="950017" y="0"/>
                  <a:pt x="10180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065138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767924" y="1955800"/>
            <a:ext cx="1486188" cy="1697906"/>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59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59"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dirty="0"/>
          </a:p>
        </p:txBody>
      </p:sp>
      <p:sp>
        <p:nvSpPr>
          <p:cNvPr id="13" name="图片占位符 12"/>
          <p:cNvSpPr>
            <a:spLocks noGrp="1"/>
          </p:cNvSpPr>
          <p:nvPr>
            <p:ph type="pic" sz="quarter" idx="11"/>
          </p:nvPr>
        </p:nvSpPr>
        <p:spPr>
          <a:xfrm>
            <a:off x="4157912" y="1955800"/>
            <a:ext cx="1486188" cy="1697906"/>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4" name="图片占位符 13"/>
          <p:cNvSpPr>
            <a:spLocks noGrp="1"/>
          </p:cNvSpPr>
          <p:nvPr>
            <p:ph type="pic" sz="quarter" idx="12"/>
          </p:nvPr>
        </p:nvSpPr>
        <p:spPr>
          <a:xfrm>
            <a:off x="6547900" y="1955800"/>
            <a:ext cx="1486188" cy="1697906"/>
          </a:xfrm>
          <a:custGeom>
            <a:avLst/>
            <a:gdLst>
              <a:gd name="connsiteX0" fmla="*/ 650986 w 1301972"/>
              <a:gd name="connsiteY0" fmla="*/ 0 h 1487448"/>
              <a:gd name="connsiteX1" fmla="*/ 672955 w 1301972"/>
              <a:gd name="connsiteY1" fmla="*/ 2215 h 1487448"/>
              <a:gd name="connsiteX2" fmla="*/ 690487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6 w 1301972"/>
              <a:gd name="connsiteY11" fmla="*/ 1183427 h 1487448"/>
              <a:gd name="connsiteX12" fmla="*/ 1253926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683398 w 1301972"/>
              <a:gd name="connsiteY16" fmla="*/ 1481992 h 1487448"/>
              <a:gd name="connsiteX17" fmla="*/ 672955 w 1301972"/>
              <a:gd name="connsiteY17" fmla="*/ 1485233 h 1487448"/>
              <a:gd name="connsiteX18" fmla="*/ 650986 w 1301972"/>
              <a:gd name="connsiteY18" fmla="*/ 1487448 h 1487448"/>
              <a:gd name="connsiteX19" fmla="*/ 629018 w 1301972"/>
              <a:gd name="connsiteY19" fmla="*/ 1485233 h 1487448"/>
              <a:gd name="connsiteX20" fmla="*/ 618574 w 1301972"/>
              <a:gd name="connsiteY20" fmla="*/ 1481992 h 1487448"/>
              <a:gd name="connsiteX21" fmla="*/ 586635 w 1301972"/>
              <a:gd name="connsiteY21" fmla="*/ 1466022 h 1487448"/>
              <a:gd name="connsiteX22" fmla="*/ 70775 w 1301972"/>
              <a:gd name="connsiteY22" fmla="*/ 1208091 h 1487448"/>
              <a:gd name="connsiteX23" fmla="*/ 48047 w 1301972"/>
              <a:gd name="connsiteY23" fmla="*/ 1196727 h 1487448"/>
              <a:gd name="connsiteX24" fmla="*/ 31927 w 1301972"/>
              <a:gd name="connsiteY24" fmla="*/ 1183427 h 1487448"/>
              <a:gd name="connsiteX25" fmla="*/ 2214 w 1301972"/>
              <a:gd name="connsiteY25" fmla="*/ 1128317 h 1487448"/>
              <a:gd name="connsiteX26" fmla="*/ 0 w 1301972"/>
              <a:gd name="connsiteY26" fmla="*/ 1106352 h 1487448"/>
              <a:gd name="connsiteX27" fmla="*/ 0 w 1301972"/>
              <a:gd name="connsiteY27" fmla="*/ 1106345 h 1487448"/>
              <a:gd name="connsiteX28" fmla="*/ 0 w 1301972"/>
              <a:gd name="connsiteY28" fmla="*/ 381776 h 1487448"/>
              <a:gd name="connsiteX29" fmla="*/ 0 w 1301972"/>
              <a:gd name="connsiteY29" fmla="*/ 381775 h 1487448"/>
              <a:gd name="connsiteX30" fmla="*/ 0 w 1301972"/>
              <a:gd name="connsiteY30" fmla="*/ 381768 h 1487448"/>
              <a:gd name="connsiteX31" fmla="*/ 2214 w 1301972"/>
              <a:gd name="connsiteY31" fmla="*/ 359803 h 1487448"/>
              <a:gd name="connsiteX32" fmla="*/ 26581 w 1301972"/>
              <a:gd name="connsiteY32" fmla="*/ 310435 h 1487448"/>
              <a:gd name="connsiteX33" fmla="*/ 38860 w 1301972"/>
              <a:gd name="connsiteY33" fmla="*/ 298446 h 1487448"/>
              <a:gd name="connsiteX34" fmla="*/ 39668 w 1301972"/>
              <a:gd name="connsiteY34" fmla="*/ 297657 h 1487448"/>
              <a:gd name="connsiteX35" fmla="*/ 595575 w 1301972"/>
              <a:gd name="connsiteY35" fmla="*/ 15612 h 1487448"/>
              <a:gd name="connsiteX36" fmla="*/ 611486 w 1301972"/>
              <a:gd name="connsiteY36" fmla="*/ 7657 h 1487448"/>
              <a:gd name="connsiteX37" fmla="*/ 629018 w 1301972"/>
              <a:gd name="connsiteY37" fmla="*/ 2215 h 1487448"/>
              <a:gd name="connsiteX38" fmla="*/ 650986 w 1301972"/>
              <a:gd name="connsiteY38"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1972" h="1487448">
                <a:moveTo>
                  <a:pt x="650986" y="0"/>
                </a:moveTo>
                <a:cubicBezTo>
                  <a:pt x="658511" y="0"/>
                  <a:pt x="665859" y="763"/>
                  <a:pt x="672955" y="2215"/>
                </a:cubicBezTo>
                <a:lnTo>
                  <a:pt x="690487"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6" y="1183427"/>
                </a:cubicBezTo>
                <a:lnTo>
                  <a:pt x="1253926" y="1196727"/>
                </a:lnTo>
                <a:lnTo>
                  <a:pt x="1231197" y="1208092"/>
                </a:lnTo>
                <a:cubicBezTo>
                  <a:pt x="1231197" y="1208092"/>
                  <a:pt x="1231197" y="1208092"/>
                  <a:pt x="1231196" y="1208092"/>
                </a:cubicBezTo>
                <a:lnTo>
                  <a:pt x="715338" y="1466022"/>
                </a:lnTo>
                <a:lnTo>
                  <a:pt x="683398" y="1481992"/>
                </a:lnTo>
                <a:lnTo>
                  <a:pt x="672955" y="1485233"/>
                </a:lnTo>
                <a:cubicBezTo>
                  <a:pt x="665859" y="1486685"/>
                  <a:pt x="658511" y="1487448"/>
                  <a:pt x="650986" y="1487448"/>
                </a:cubicBezTo>
                <a:cubicBezTo>
                  <a:pt x="643461" y="1487448"/>
                  <a:pt x="636114" y="1486685"/>
                  <a:pt x="629018" y="1485233"/>
                </a:cubicBezTo>
                <a:lnTo>
                  <a:pt x="618574" y="1481992"/>
                </a:lnTo>
                <a:lnTo>
                  <a:pt x="586635" y="1466022"/>
                </a:lnTo>
                <a:lnTo>
                  <a:pt x="70775" y="1208091"/>
                </a:lnTo>
                <a:lnTo>
                  <a:pt x="48047" y="1196727"/>
                </a:lnTo>
                <a:lnTo>
                  <a:pt x="31927" y="1183427"/>
                </a:lnTo>
                <a:cubicBezTo>
                  <a:pt x="17132" y="1168632"/>
                  <a:pt x="6571" y="1149605"/>
                  <a:pt x="2214" y="1128317"/>
                </a:cubicBezTo>
                <a:lnTo>
                  <a:pt x="0" y="1106352"/>
                </a:lnTo>
                <a:lnTo>
                  <a:pt x="0" y="1106345"/>
                </a:lnTo>
                <a:lnTo>
                  <a:pt x="0" y="381776"/>
                </a:lnTo>
                <a:lnTo>
                  <a:pt x="0" y="381775"/>
                </a:lnTo>
                <a:lnTo>
                  <a:pt x="0" y="381768"/>
                </a:lnTo>
                <a:lnTo>
                  <a:pt x="2214" y="359803"/>
                </a:lnTo>
                <a:cubicBezTo>
                  <a:pt x="6026" y="341176"/>
                  <a:pt x="14589" y="324280"/>
                  <a:pt x="26581" y="310435"/>
                </a:cubicBezTo>
                <a:lnTo>
                  <a:pt x="38860" y="298446"/>
                </a:lnTo>
                <a:lnTo>
                  <a:pt x="39668" y="297657"/>
                </a:lnTo>
                <a:lnTo>
                  <a:pt x="595575" y="15612"/>
                </a:lnTo>
                <a:lnTo>
                  <a:pt x="611486" y="7657"/>
                </a:lnTo>
                <a:lnTo>
                  <a:pt x="629018"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8937889" y="1955800"/>
            <a:ext cx="1486188" cy="1697906"/>
          </a:xfrm>
          <a:custGeom>
            <a:avLst/>
            <a:gdLst>
              <a:gd name="connsiteX0" fmla="*/ 650986 w 1301972"/>
              <a:gd name="connsiteY0" fmla="*/ 0 h 1487448"/>
              <a:gd name="connsiteX1" fmla="*/ 672954 w 1301972"/>
              <a:gd name="connsiteY1" fmla="*/ 2215 h 1487448"/>
              <a:gd name="connsiteX2" fmla="*/ 690486 w 1301972"/>
              <a:gd name="connsiteY2" fmla="*/ 7657 h 1487448"/>
              <a:gd name="connsiteX3" fmla="*/ 706397 w 1301972"/>
              <a:gd name="connsiteY3" fmla="*/ 15612 h 1487448"/>
              <a:gd name="connsiteX4" fmla="*/ 1247225 w 1301972"/>
              <a:gd name="connsiteY4" fmla="*/ 287208 h 1487448"/>
              <a:gd name="connsiteX5" fmla="*/ 1299758 w 1301972"/>
              <a:gd name="connsiteY5" fmla="*/ 359803 h 1487448"/>
              <a:gd name="connsiteX6" fmla="*/ 1301972 w 1301972"/>
              <a:gd name="connsiteY6" fmla="*/ 381768 h 1487448"/>
              <a:gd name="connsiteX7" fmla="*/ 1301972 w 1301972"/>
              <a:gd name="connsiteY7" fmla="*/ 381775 h 1487448"/>
              <a:gd name="connsiteX8" fmla="*/ 1301972 w 1301972"/>
              <a:gd name="connsiteY8" fmla="*/ 1106345 h 1487448"/>
              <a:gd name="connsiteX9" fmla="*/ 1301972 w 1301972"/>
              <a:gd name="connsiteY9" fmla="*/ 1106352 h 1487448"/>
              <a:gd name="connsiteX10" fmla="*/ 1299758 w 1301972"/>
              <a:gd name="connsiteY10" fmla="*/ 1128317 h 1487448"/>
              <a:gd name="connsiteX11" fmla="*/ 1270045 w 1301972"/>
              <a:gd name="connsiteY11" fmla="*/ 1183427 h 1487448"/>
              <a:gd name="connsiteX12" fmla="*/ 1253925 w 1301972"/>
              <a:gd name="connsiteY12" fmla="*/ 1196727 h 1487448"/>
              <a:gd name="connsiteX13" fmla="*/ 1231197 w 1301972"/>
              <a:gd name="connsiteY13" fmla="*/ 1208092 h 1487448"/>
              <a:gd name="connsiteX14" fmla="*/ 1231196 w 1301972"/>
              <a:gd name="connsiteY14" fmla="*/ 1208092 h 1487448"/>
              <a:gd name="connsiteX15" fmla="*/ 715338 w 1301972"/>
              <a:gd name="connsiteY15" fmla="*/ 1466022 h 1487448"/>
              <a:gd name="connsiteX16" fmla="*/ 715337 w 1301972"/>
              <a:gd name="connsiteY16" fmla="*/ 1466022 h 1487448"/>
              <a:gd name="connsiteX17" fmla="*/ 683398 w 1301972"/>
              <a:gd name="connsiteY17" fmla="*/ 1481992 h 1487448"/>
              <a:gd name="connsiteX18" fmla="*/ 672954 w 1301972"/>
              <a:gd name="connsiteY18" fmla="*/ 1485233 h 1487448"/>
              <a:gd name="connsiteX19" fmla="*/ 650986 w 1301972"/>
              <a:gd name="connsiteY19" fmla="*/ 1487448 h 1487448"/>
              <a:gd name="connsiteX20" fmla="*/ 629017 w 1301972"/>
              <a:gd name="connsiteY20" fmla="*/ 1485233 h 1487448"/>
              <a:gd name="connsiteX21" fmla="*/ 618574 w 1301972"/>
              <a:gd name="connsiteY21" fmla="*/ 1481992 h 1487448"/>
              <a:gd name="connsiteX22" fmla="*/ 586634 w 1301972"/>
              <a:gd name="connsiteY22" fmla="*/ 1466022 h 1487448"/>
              <a:gd name="connsiteX23" fmla="*/ 70775 w 1301972"/>
              <a:gd name="connsiteY23" fmla="*/ 1208091 h 1487448"/>
              <a:gd name="connsiteX24" fmla="*/ 48047 w 1301972"/>
              <a:gd name="connsiteY24" fmla="*/ 1196727 h 1487448"/>
              <a:gd name="connsiteX25" fmla="*/ 31927 w 1301972"/>
              <a:gd name="connsiteY25" fmla="*/ 1183427 h 1487448"/>
              <a:gd name="connsiteX26" fmla="*/ 2214 w 1301972"/>
              <a:gd name="connsiteY26" fmla="*/ 1128317 h 1487448"/>
              <a:gd name="connsiteX27" fmla="*/ 0 w 1301972"/>
              <a:gd name="connsiteY27" fmla="*/ 1106352 h 1487448"/>
              <a:gd name="connsiteX28" fmla="*/ 0 w 1301972"/>
              <a:gd name="connsiteY28" fmla="*/ 1106345 h 1487448"/>
              <a:gd name="connsiteX29" fmla="*/ 0 w 1301972"/>
              <a:gd name="connsiteY29" fmla="*/ 381776 h 1487448"/>
              <a:gd name="connsiteX30" fmla="*/ 0 w 1301972"/>
              <a:gd name="connsiteY30" fmla="*/ 381775 h 1487448"/>
              <a:gd name="connsiteX31" fmla="*/ 0 w 1301972"/>
              <a:gd name="connsiteY31" fmla="*/ 381768 h 1487448"/>
              <a:gd name="connsiteX32" fmla="*/ 2214 w 1301972"/>
              <a:gd name="connsiteY32" fmla="*/ 359803 h 1487448"/>
              <a:gd name="connsiteX33" fmla="*/ 26581 w 1301972"/>
              <a:gd name="connsiteY33" fmla="*/ 310435 h 1487448"/>
              <a:gd name="connsiteX34" fmla="*/ 38859 w 1301972"/>
              <a:gd name="connsiteY34" fmla="*/ 298446 h 1487448"/>
              <a:gd name="connsiteX35" fmla="*/ 39667 w 1301972"/>
              <a:gd name="connsiteY35" fmla="*/ 297657 h 1487448"/>
              <a:gd name="connsiteX36" fmla="*/ 595575 w 1301972"/>
              <a:gd name="connsiteY36" fmla="*/ 15612 h 1487448"/>
              <a:gd name="connsiteX37" fmla="*/ 611485 w 1301972"/>
              <a:gd name="connsiteY37" fmla="*/ 7657 h 1487448"/>
              <a:gd name="connsiteX38" fmla="*/ 629017 w 1301972"/>
              <a:gd name="connsiteY38" fmla="*/ 2215 h 1487448"/>
              <a:gd name="connsiteX39" fmla="*/ 650986 w 1301972"/>
              <a:gd name="connsiteY39" fmla="*/ 0 h 148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01972" h="1487448">
                <a:moveTo>
                  <a:pt x="650986" y="0"/>
                </a:moveTo>
                <a:cubicBezTo>
                  <a:pt x="658511" y="0"/>
                  <a:pt x="665858" y="763"/>
                  <a:pt x="672954" y="2215"/>
                </a:cubicBezTo>
                <a:lnTo>
                  <a:pt x="690486" y="7657"/>
                </a:lnTo>
                <a:lnTo>
                  <a:pt x="706397" y="15612"/>
                </a:lnTo>
                <a:lnTo>
                  <a:pt x="1247225" y="287208"/>
                </a:lnTo>
                <a:cubicBezTo>
                  <a:pt x="1273855" y="302520"/>
                  <a:pt x="1293405" y="328758"/>
                  <a:pt x="1299758" y="359803"/>
                </a:cubicBezTo>
                <a:lnTo>
                  <a:pt x="1301972" y="381768"/>
                </a:lnTo>
                <a:lnTo>
                  <a:pt x="1301972" y="381775"/>
                </a:lnTo>
                <a:lnTo>
                  <a:pt x="1301972" y="1106345"/>
                </a:lnTo>
                <a:lnTo>
                  <a:pt x="1301972" y="1106352"/>
                </a:lnTo>
                <a:lnTo>
                  <a:pt x="1299758" y="1128317"/>
                </a:lnTo>
                <a:cubicBezTo>
                  <a:pt x="1295402" y="1149605"/>
                  <a:pt x="1284840" y="1168632"/>
                  <a:pt x="1270045" y="1183427"/>
                </a:cubicBezTo>
                <a:lnTo>
                  <a:pt x="1253925" y="1196727"/>
                </a:lnTo>
                <a:lnTo>
                  <a:pt x="1231197" y="1208092"/>
                </a:lnTo>
                <a:cubicBezTo>
                  <a:pt x="1231197" y="1208092"/>
                  <a:pt x="1231196" y="1208092"/>
                  <a:pt x="1231196" y="1208092"/>
                </a:cubicBezTo>
                <a:lnTo>
                  <a:pt x="715338" y="1466022"/>
                </a:lnTo>
                <a:lnTo>
                  <a:pt x="715337" y="1466022"/>
                </a:lnTo>
                <a:lnTo>
                  <a:pt x="683398" y="1481992"/>
                </a:lnTo>
                <a:lnTo>
                  <a:pt x="672954" y="1485233"/>
                </a:lnTo>
                <a:cubicBezTo>
                  <a:pt x="665858" y="1486685"/>
                  <a:pt x="658511" y="1487448"/>
                  <a:pt x="650986" y="1487448"/>
                </a:cubicBezTo>
                <a:cubicBezTo>
                  <a:pt x="643461" y="1487448"/>
                  <a:pt x="636114" y="1486685"/>
                  <a:pt x="629017" y="1485233"/>
                </a:cubicBezTo>
                <a:lnTo>
                  <a:pt x="618574" y="1481992"/>
                </a:lnTo>
                <a:lnTo>
                  <a:pt x="586634" y="1466022"/>
                </a:lnTo>
                <a:lnTo>
                  <a:pt x="70775" y="1208091"/>
                </a:lnTo>
                <a:lnTo>
                  <a:pt x="48047" y="1196727"/>
                </a:lnTo>
                <a:lnTo>
                  <a:pt x="31927" y="1183427"/>
                </a:lnTo>
                <a:cubicBezTo>
                  <a:pt x="17132" y="1168632"/>
                  <a:pt x="6570" y="1149605"/>
                  <a:pt x="2214" y="1128317"/>
                </a:cubicBezTo>
                <a:lnTo>
                  <a:pt x="0" y="1106352"/>
                </a:lnTo>
                <a:lnTo>
                  <a:pt x="0" y="1106345"/>
                </a:lnTo>
                <a:lnTo>
                  <a:pt x="0" y="381776"/>
                </a:lnTo>
                <a:lnTo>
                  <a:pt x="0" y="381775"/>
                </a:lnTo>
                <a:lnTo>
                  <a:pt x="0" y="381768"/>
                </a:lnTo>
                <a:lnTo>
                  <a:pt x="2214" y="359803"/>
                </a:lnTo>
                <a:cubicBezTo>
                  <a:pt x="6026" y="341176"/>
                  <a:pt x="14588" y="324280"/>
                  <a:pt x="26581" y="310435"/>
                </a:cubicBezTo>
                <a:lnTo>
                  <a:pt x="38859" y="298446"/>
                </a:lnTo>
                <a:lnTo>
                  <a:pt x="39667" y="297657"/>
                </a:lnTo>
                <a:lnTo>
                  <a:pt x="595575" y="15612"/>
                </a:lnTo>
                <a:lnTo>
                  <a:pt x="611485" y="7657"/>
                </a:lnTo>
                <a:lnTo>
                  <a:pt x="629017" y="2215"/>
                </a:lnTo>
                <a:cubicBezTo>
                  <a:pt x="636114" y="763"/>
                  <a:pt x="643461" y="0"/>
                  <a:pt x="650986" y="0"/>
                </a:cubicBezTo>
                <a:close/>
              </a:path>
            </a:pathLst>
          </a:custGeom>
          <a:solidFill>
            <a:schemeClr val="accent6"/>
          </a:solidFill>
          <a:ln w="3175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3984231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3761515" y="1988499"/>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6" name="图片占位符 15"/>
          <p:cNvSpPr>
            <a:spLocks noGrp="1"/>
          </p:cNvSpPr>
          <p:nvPr>
            <p:ph type="pic" sz="quarter" idx="11"/>
          </p:nvPr>
        </p:nvSpPr>
        <p:spPr>
          <a:xfrm>
            <a:off x="6369454" y="1988499"/>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9" name="图片占位符 18"/>
          <p:cNvSpPr>
            <a:spLocks noGrp="1"/>
          </p:cNvSpPr>
          <p:nvPr>
            <p:ph type="pic" sz="quarter" idx="12"/>
          </p:nvPr>
        </p:nvSpPr>
        <p:spPr>
          <a:xfrm>
            <a:off x="5065485" y="3135126"/>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7673424" y="3135126"/>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8" name="图片占位符 17"/>
          <p:cNvSpPr>
            <a:spLocks noGrp="1"/>
          </p:cNvSpPr>
          <p:nvPr>
            <p:ph type="pic" sz="quarter" idx="14"/>
          </p:nvPr>
        </p:nvSpPr>
        <p:spPr>
          <a:xfrm>
            <a:off x="2457545" y="3135126"/>
            <a:ext cx="2061029" cy="2061029"/>
          </a:xfrm>
          <a:custGeom>
            <a:avLst/>
            <a:gdLst>
              <a:gd name="connsiteX0" fmla="*/ 1030514 w 2061029"/>
              <a:gd name="connsiteY0" fmla="*/ 0 h 2061029"/>
              <a:gd name="connsiteX1" fmla="*/ 2061029 w 2061029"/>
              <a:gd name="connsiteY1" fmla="*/ 1030515 h 2061029"/>
              <a:gd name="connsiteX2" fmla="*/ 1030514 w 2061029"/>
              <a:gd name="connsiteY2" fmla="*/ 2061029 h 2061029"/>
              <a:gd name="connsiteX3" fmla="*/ 0 w 2061029"/>
              <a:gd name="connsiteY3" fmla="*/ 1030515 h 2061029"/>
            </a:gdLst>
            <a:ahLst/>
            <a:cxnLst>
              <a:cxn ang="0">
                <a:pos x="connsiteX0" y="connsiteY0"/>
              </a:cxn>
              <a:cxn ang="0">
                <a:pos x="connsiteX1" y="connsiteY1"/>
              </a:cxn>
              <a:cxn ang="0">
                <a:pos x="connsiteX2" y="connsiteY2"/>
              </a:cxn>
              <a:cxn ang="0">
                <a:pos x="connsiteX3" y="connsiteY3"/>
              </a:cxn>
            </a:cxnLst>
            <a:rect l="l" t="t" r="r" b="b"/>
            <a:pathLst>
              <a:path w="2061029" h="2061029">
                <a:moveTo>
                  <a:pt x="1030514" y="0"/>
                </a:moveTo>
                <a:lnTo>
                  <a:pt x="2061029" y="1030515"/>
                </a:lnTo>
                <a:lnTo>
                  <a:pt x="1030514" y="2061029"/>
                </a:lnTo>
                <a:lnTo>
                  <a:pt x="0" y="1030515"/>
                </a:lnTo>
                <a:close/>
              </a:path>
            </a:pathLst>
          </a:custGeom>
          <a:solidFill>
            <a:schemeClr val="accent6"/>
          </a:solidFill>
          <a:ln w="762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dirty="0">
                <a:solidFill>
                  <a:schemeClr val="lt1"/>
                </a:solidFill>
              </a:defRPr>
            </a:lvl1pPr>
          </a:lstStyle>
          <a:p>
            <a:pPr marL="0" lvl="0" algn="ctr"/>
            <a:endParaRPr lang="zh-CN" altLang="en-US" dirty="0"/>
          </a:p>
        </p:txBody>
      </p:sp>
    </p:spTree>
    <p:extLst>
      <p:ext uri="{BB962C8B-B14F-4D97-AF65-F5344CB8AC3E}">
        <p14:creationId xmlns:p14="http://schemas.microsoft.com/office/powerpoint/2010/main" val="557558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9E15B-06AE-4718-9F72-CBAA1D7922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F3E662-E942-44F9-A514-A474010A45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A7B203-08DF-49DF-AFA2-1EE444E9822E}"/>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3F27A16B-E44B-48F5-A992-8382937C2F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491EF0-6A16-4498-8A2D-5F9A785DC4BD}"/>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9008291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2" name="图片占位符 21"/>
          <p:cNvSpPr>
            <a:spLocks noGrp="1"/>
          </p:cNvSpPr>
          <p:nvPr>
            <p:ph type="pic" sz="quarter" idx="13"/>
          </p:nvPr>
        </p:nvSpPr>
        <p:spPr>
          <a:xfrm>
            <a:off x="1892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3" name="图片占位符 22"/>
          <p:cNvSpPr>
            <a:spLocks noGrp="1"/>
          </p:cNvSpPr>
          <p:nvPr>
            <p:ph type="pic" sz="quarter" idx="14"/>
          </p:nvPr>
        </p:nvSpPr>
        <p:spPr>
          <a:xfrm>
            <a:off x="5321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dirty="0"/>
          </a:p>
        </p:txBody>
      </p:sp>
      <p:sp>
        <p:nvSpPr>
          <p:cNvPr id="24" name="图片占位符 23"/>
          <p:cNvSpPr>
            <a:spLocks noGrp="1"/>
          </p:cNvSpPr>
          <p:nvPr>
            <p:ph type="pic" sz="quarter" idx="15"/>
          </p:nvPr>
        </p:nvSpPr>
        <p:spPr>
          <a:xfrm>
            <a:off x="8750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19" name="图片占位符 18"/>
          <p:cNvSpPr>
            <a:spLocks noGrp="1"/>
          </p:cNvSpPr>
          <p:nvPr>
            <p:ph type="pic" sz="quarter" idx="10"/>
          </p:nvPr>
        </p:nvSpPr>
        <p:spPr>
          <a:xfrm>
            <a:off x="1892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0" name="图片占位符 19"/>
          <p:cNvSpPr>
            <a:spLocks noGrp="1"/>
          </p:cNvSpPr>
          <p:nvPr>
            <p:ph type="pic" sz="quarter" idx="11"/>
          </p:nvPr>
        </p:nvSpPr>
        <p:spPr>
          <a:xfrm>
            <a:off x="5321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1" name="图片占位符 20"/>
          <p:cNvSpPr>
            <a:spLocks noGrp="1"/>
          </p:cNvSpPr>
          <p:nvPr>
            <p:ph type="pic" sz="quarter" idx="12"/>
          </p:nvPr>
        </p:nvSpPr>
        <p:spPr>
          <a:xfrm>
            <a:off x="8750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13222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900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CB91B-F827-40C2-B852-DC98DAA9FB5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30CC253-AAAA-4864-8577-8C9994A2F6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FCD8B46-0353-4048-8585-7D3BFC3574C6}"/>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3486929B-817D-41BF-A453-801A2454AF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0A7A8C-9994-4346-A6B7-13F21BAADA2D}"/>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116646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01AEB-CFD2-4F6B-A754-90BCC91234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F0A541-D911-4F8E-80F0-FEE333EEDE2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CDFBE06-E49B-4E8F-A637-64C6E022355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3369D22-C68A-47F4-9CE0-D7B44BED59D4}"/>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6" name="页脚占位符 5">
            <a:extLst>
              <a:ext uri="{FF2B5EF4-FFF2-40B4-BE49-F238E27FC236}">
                <a16:creationId xmlns:a16="http://schemas.microsoft.com/office/drawing/2014/main" id="{83DE5551-8A7A-462A-ADD0-4FF53C7B3B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3368BE-0E24-4EC5-97F2-6D448710E29D}"/>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4209868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8186C-9284-4375-B6FB-77D9885328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CA67CD-F562-4F3C-9B8E-A15F9D6BF7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62B2879-834E-4D6A-A3FA-7ED580944D3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3EA8346-8B0C-4F17-B65F-8EFBF1D76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8F94439-2767-49C1-85C5-58EE1C4CF4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FD32352-7793-454D-A8A9-BACCB73130D6}"/>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8" name="页脚占位符 7">
            <a:extLst>
              <a:ext uri="{FF2B5EF4-FFF2-40B4-BE49-F238E27FC236}">
                <a16:creationId xmlns:a16="http://schemas.microsoft.com/office/drawing/2014/main" id="{BC388AE4-F3DF-43F5-B482-C785409E96D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4B573A1-F2A4-432D-B2A2-B8A24E5DD051}"/>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3172984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278B3-A244-4EF1-9C0C-294A43EE4A4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835229-A418-4D1C-9D29-C2FF409F3154}"/>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4" name="页脚占位符 3">
            <a:extLst>
              <a:ext uri="{FF2B5EF4-FFF2-40B4-BE49-F238E27FC236}">
                <a16:creationId xmlns:a16="http://schemas.microsoft.com/office/drawing/2014/main" id="{8DCA7929-6318-4888-81B6-597525958E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5C2A55A-08EC-4153-94C7-5811EE8BA181}"/>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4052358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C0506E-1DEC-4E3C-83C6-5980C6ECF2B1}"/>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3" name="页脚占位符 2">
            <a:extLst>
              <a:ext uri="{FF2B5EF4-FFF2-40B4-BE49-F238E27FC236}">
                <a16:creationId xmlns:a16="http://schemas.microsoft.com/office/drawing/2014/main" id="{8B916A3E-71D5-4B15-9A6C-6D0581AF7D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FEDE73C-4A82-4334-8E0D-B8C640EC38F9}"/>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72971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53141-3B20-4962-B825-F98A2D4C2CA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C90CA3-4F5F-4EBF-A306-C60B673ACB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20AFF15-9EF4-404C-8728-813473603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C6CAFB-FBFE-497F-A24A-517ACD6517E2}"/>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6" name="页脚占位符 5">
            <a:extLst>
              <a:ext uri="{FF2B5EF4-FFF2-40B4-BE49-F238E27FC236}">
                <a16:creationId xmlns:a16="http://schemas.microsoft.com/office/drawing/2014/main" id="{73E60CEE-4D6F-4325-86B1-22A4C154FB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2CAF4B-2557-4575-9BA7-99FD900A934F}"/>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4016374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7138C4-BCE3-4E74-A2CF-FF15F3ECB47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CADCEF-AB02-456C-9A0F-C390EC6332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B5A057-3FF9-4CA0-A869-9C62805D7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5D6888E-ED7D-4E65-B7D0-BD8395014138}"/>
              </a:ext>
            </a:extLst>
          </p:cNvPr>
          <p:cNvSpPr>
            <a:spLocks noGrp="1"/>
          </p:cNvSpPr>
          <p:nvPr>
            <p:ph type="dt" sz="half" idx="10"/>
          </p:nvPr>
        </p:nvSpPr>
        <p:spPr/>
        <p:txBody>
          <a:bodyPr/>
          <a:lstStyle/>
          <a:p>
            <a:fld id="{3F9B2B12-A02F-45CD-93A2-1887BE007AE5}" type="datetimeFigureOut">
              <a:rPr lang="zh-CN" altLang="en-US" smtClean="0"/>
              <a:t>2023/3/29</a:t>
            </a:fld>
            <a:endParaRPr lang="zh-CN" altLang="en-US"/>
          </a:p>
        </p:txBody>
      </p:sp>
      <p:sp>
        <p:nvSpPr>
          <p:cNvPr id="6" name="页脚占位符 5">
            <a:extLst>
              <a:ext uri="{FF2B5EF4-FFF2-40B4-BE49-F238E27FC236}">
                <a16:creationId xmlns:a16="http://schemas.microsoft.com/office/drawing/2014/main" id="{3BDF40CE-1BB5-4FCA-B5C9-DC7E6D824C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3A66C0-6F33-42F3-9D12-0EB600D4E90C}"/>
              </a:ext>
            </a:extLst>
          </p:cNvPr>
          <p:cNvSpPr>
            <a:spLocks noGrp="1"/>
          </p:cNvSpPr>
          <p:nvPr>
            <p:ph type="sldNum" sz="quarter" idx="12"/>
          </p:nvPr>
        </p:nvSpPr>
        <p:spPr/>
        <p:txBody>
          <a:body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150517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5B84721-15A7-4B11-B794-CD64714B15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629E196-4AEE-4C4C-880A-6E5083E23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7D3B5F-9079-431B-AA57-1566948350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B2B12-A02F-45CD-93A2-1887BE007AE5}" type="datetimeFigureOut">
              <a:rPr lang="zh-CN" altLang="en-US" smtClean="0"/>
              <a:t>2023/3/29</a:t>
            </a:fld>
            <a:endParaRPr lang="zh-CN" altLang="en-US"/>
          </a:p>
        </p:txBody>
      </p:sp>
      <p:sp>
        <p:nvSpPr>
          <p:cNvPr id="5" name="页脚占位符 4">
            <a:extLst>
              <a:ext uri="{FF2B5EF4-FFF2-40B4-BE49-F238E27FC236}">
                <a16:creationId xmlns:a16="http://schemas.microsoft.com/office/drawing/2014/main" id="{1A9244FB-380B-4B4F-9DB1-D3BEC7C2DF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FAF1FD-DC9F-4190-A4E7-9364B7ED72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1AC98B-2475-4811-8A47-CB1874D986F2}" type="slidenum">
              <a:rPr lang="zh-CN" altLang="en-US" smtClean="0"/>
              <a:t>‹#›</a:t>
            </a:fld>
            <a:endParaRPr lang="zh-CN" altLang="en-US"/>
          </a:p>
        </p:txBody>
      </p:sp>
    </p:spTree>
    <p:extLst>
      <p:ext uri="{BB962C8B-B14F-4D97-AF65-F5344CB8AC3E}">
        <p14:creationId xmlns:p14="http://schemas.microsoft.com/office/powerpoint/2010/main" val="3222492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7641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hyperlink" Target="https://doi.org/10.1038/nature16065" TargetMode="External"/><Relationship Id="rId5" Type="http://schemas.openxmlformats.org/officeDocument/2006/relationships/image" Target="../media/image7.jpeg"/><Relationship Id="rId10" Type="http://schemas.openxmlformats.org/officeDocument/2006/relationships/image" Target="../media/image12.svg"/><Relationship Id="rId4" Type="http://schemas.openxmlformats.org/officeDocument/2006/relationships/image" Target="../media/image6.jpe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16.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2559781" y="1511744"/>
            <a:ext cx="7071167" cy="175432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rPr>
              <a:t>Oral</a:t>
            </a:r>
            <a:r>
              <a:rPr kumimoji="0" lang="en-US" altLang="zh-CN" sz="5400" b="1" i="0" u="none" strike="noStrike" kern="1200" cap="none" spc="0" normalizeH="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rPr>
              <a:t> Presentation for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b="1" baseline="0" dirty="0">
                <a:solidFill>
                  <a:prstClr val="white"/>
                </a:solidFill>
                <a:effectLst>
                  <a:outerShdw blurRad="38100" dist="38100" dir="2700000" algn="tl">
                    <a:srgbClr val="000000">
                      <a:alpha val="43137"/>
                    </a:srgbClr>
                  </a:outerShdw>
                </a:effectLst>
                <a:latin typeface="Arial"/>
                <a:ea typeface="微软雅黑"/>
              </a:rPr>
              <a:t>Doctoral</a:t>
            </a:r>
            <a:r>
              <a:rPr lang="en-US" altLang="zh-CN" sz="5400" b="1" dirty="0">
                <a:solidFill>
                  <a:prstClr val="white"/>
                </a:solidFill>
                <a:effectLst>
                  <a:outerShdw blurRad="38100" dist="38100" dir="2700000" algn="tl">
                    <a:srgbClr val="000000">
                      <a:alpha val="43137"/>
                    </a:srgbClr>
                  </a:outerShdw>
                </a:effectLst>
                <a:latin typeface="Arial"/>
                <a:ea typeface="微软雅黑"/>
              </a:rPr>
              <a:t> Position</a:t>
            </a:r>
            <a:endParaRPr kumimoji="0" lang="zh-CN" altLang="en-US"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endParaRPr>
          </a:p>
        </p:txBody>
      </p:sp>
      <p:sp>
        <p:nvSpPr>
          <p:cNvPr id="30" name="文本框 29"/>
          <p:cNvSpPr txBox="1"/>
          <p:nvPr/>
        </p:nvSpPr>
        <p:spPr>
          <a:xfrm>
            <a:off x="3349702" y="4232365"/>
            <a:ext cx="5661144" cy="11172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en-US" altLang="zh-CN" sz="2000" dirty="0">
                <a:solidFill>
                  <a:prstClr val="white"/>
                </a:solidFill>
                <a:effectLst>
                  <a:outerShdw blurRad="38100" dist="38100" dir="2700000" algn="tl">
                    <a:srgbClr val="000000">
                      <a:alpha val="43137"/>
                    </a:srgbClr>
                  </a:outerShdw>
                </a:effectLst>
                <a:latin typeface="Times New Roman" panose="02020603050405020304" pitchFamily="18" charset="0"/>
                <a:ea typeface="微软雅黑"/>
                <a:cs typeface="Times New Roman" panose="02020603050405020304" pitchFamily="18" charset="0"/>
              </a:rPr>
              <a:t>Niu Luyu</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a:cs typeface="Times New Roman" panose="02020603050405020304" pitchFamily="18" charset="0"/>
              </a:rPr>
              <a:t>Xi’an, Shaanxi</a:t>
            </a:r>
          </a:p>
          <a:p>
            <a:pPr marL="0" marR="0" lvl="0" indent="0" algn="ctr" defTabSz="914400" rtl="0" eaLnBrk="1" fontAlgn="auto" latinLnBrk="0" hangingPunct="1">
              <a:lnSpc>
                <a:spcPct val="114000"/>
              </a:lnSpc>
              <a:spcBef>
                <a:spcPts val="0"/>
              </a:spcBef>
              <a:spcAft>
                <a:spcPts val="0"/>
              </a:spcAft>
              <a:buClrTx/>
              <a:buSzTx/>
              <a:buFontTx/>
              <a:buNone/>
              <a:tabLst/>
              <a:defRPr/>
            </a:pPr>
            <a:r>
              <a:rPr lang="en-US" altLang="zh-CN" sz="2000" noProof="0" dirty="0">
                <a:solidFill>
                  <a:prstClr val="white"/>
                </a:solidFill>
                <a:effectLst>
                  <a:outerShdw blurRad="38100" dist="38100" dir="2700000" algn="tl">
                    <a:srgbClr val="000000">
                      <a:alpha val="43137"/>
                    </a:srgbClr>
                  </a:outerShdw>
                </a:effectLst>
                <a:latin typeface="Times New Roman" panose="02020603050405020304" pitchFamily="18" charset="0"/>
                <a:ea typeface="微软雅黑"/>
                <a:cs typeface="Times New Roman" panose="02020603050405020304" pitchFamily="18" charset="0"/>
              </a:rPr>
              <a:t>Xi'an university of Arch &amp; Tech</a:t>
            </a:r>
            <a:endParaRPr kumimoji="0" lang="en-US" altLang="zh-CN" sz="20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微软雅黑"/>
              <a:cs typeface="Times New Roman" panose="02020603050405020304" pitchFamily="18" charset="0"/>
            </a:endParaRPr>
          </a:p>
        </p:txBody>
      </p:sp>
      <p:pic>
        <p:nvPicPr>
          <p:cNvPr id="16" name="图片 15" descr="2"/>
          <p:cNvPicPr>
            <a:picLocks noChangeAspect="1"/>
          </p:cNvPicPr>
          <p:nvPr/>
        </p:nvPicPr>
        <p:blipFill>
          <a:blip r:embed="rId4"/>
          <a:stretch>
            <a:fillRect/>
          </a:stretch>
        </p:blipFill>
        <p:spPr>
          <a:xfrm>
            <a:off x="4586288" y="605790"/>
            <a:ext cx="3023654" cy="6482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D094BB-548F-4A4C-D218-2B8E2A8C3810}"/>
              </a:ext>
            </a:extLst>
          </p:cNvPr>
          <p:cNvSpPr txBox="1">
            <a:spLocks noChangeArrowheads="1"/>
          </p:cNvSpPr>
          <p:nvPr/>
        </p:nvSpPr>
        <p:spPr bwMode="auto">
          <a:xfrm>
            <a:off x="3524409" y="2644170"/>
            <a:ext cx="514318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cs typeface="Arial" panose="020B0604020202020204" pitchFamily="34" charset="0"/>
              </a:defRPr>
            </a:lvl9pPr>
          </a:lstStyle>
          <a:p>
            <a:pPr eaLnBrk="1" hangingPunct="1">
              <a:lnSpc>
                <a:spcPct val="100000"/>
              </a:lnSpc>
              <a:spcBef>
                <a:spcPct val="0"/>
              </a:spcBef>
              <a:buFontTx/>
              <a:buNone/>
            </a:pPr>
            <a:r>
              <a:rPr lang="en-US" altLang="zh-CN" sz="9600" dirty="0">
                <a:solidFill>
                  <a:srgbClr val="008000"/>
                </a:solidFill>
                <a:latin typeface="Arial Black" panose="020B0A04020102020204" pitchFamily="34" charset="0"/>
              </a:rPr>
              <a:t>Thanks!</a:t>
            </a:r>
            <a:endParaRPr lang="zh-CN" altLang="en-US" sz="9600" dirty="0">
              <a:solidFill>
                <a:srgbClr val="008000"/>
              </a:solidFill>
              <a:latin typeface="Arial Black" panose="020B0A04020102020204" pitchFamily="34" charset="0"/>
            </a:endParaRPr>
          </a:p>
        </p:txBody>
      </p:sp>
    </p:spTree>
    <p:extLst>
      <p:ext uri="{BB962C8B-B14F-4D97-AF65-F5344CB8AC3E}">
        <p14:creationId xmlns:p14="http://schemas.microsoft.com/office/powerpoint/2010/main" val="3245720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35F404F-C712-FBC3-36C0-9CD4CC5F1099}"/>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0208B6CA-4540-0671-CCD2-1E679727B490}"/>
              </a:ext>
            </a:extLst>
          </p:cNvPr>
          <p:cNvSpPr txBox="1"/>
          <p:nvPr/>
        </p:nvSpPr>
        <p:spPr>
          <a:xfrm>
            <a:off x="-9238" y="27808"/>
            <a:ext cx="7007197"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location</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5" name="图片 4">
            <a:extLst>
              <a:ext uri="{FF2B5EF4-FFF2-40B4-BE49-F238E27FC236}">
                <a16:creationId xmlns:a16="http://schemas.microsoft.com/office/drawing/2014/main" id="{40C1895F-2DE5-EEE9-5390-EE987317E923}"/>
              </a:ext>
            </a:extLst>
          </p:cNvPr>
          <p:cNvPicPr>
            <a:picLocks noChangeAspect="1"/>
          </p:cNvPicPr>
          <p:nvPr/>
        </p:nvPicPr>
        <p:blipFill>
          <a:blip r:embed="rId2"/>
          <a:stretch>
            <a:fillRect/>
          </a:stretch>
        </p:blipFill>
        <p:spPr>
          <a:xfrm>
            <a:off x="348342" y="611636"/>
            <a:ext cx="6207968" cy="6196298"/>
          </a:xfrm>
          <a:prstGeom prst="rect">
            <a:avLst/>
          </a:prstGeom>
        </p:spPr>
      </p:pic>
      <p:sp>
        <p:nvSpPr>
          <p:cNvPr id="12" name="文本框 11">
            <a:extLst>
              <a:ext uri="{FF2B5EF4-FFF2-40B4-BE49-F238E27FC236}">
                <a16:creationId xmlns:a16="http://schemas.microsoft.com/office/drawing/2014/main" id="{3DC7DCBB-887E-ABDF-2907-BBF53C9FFDCD}"/>
              </a:ext>
            </a:extLst>
          </p:cNvPr>
          <p:cNvSpPr txBox="1"/>
          <p:nvPr/>
        </p:nvSpPr>
        <p:spPr>
          <a:xfrm>
            <a:off x="6997959" y="2551837"/>
            <a:ext cx="4982547"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Wang  Fuzhou reservoir - WFZ</a:t>
            </a:r>
          </a:p>
          <a:p>
            <a:r>
              <a:rPr lang="en-US" altLang="zh-CN" dirty="0">
                <a:latin typeface="Times New Roman" panose="02020603050405020304" pitchFamily="18" charset="0"/>
                <a:cs typeface="Times New Roman" panose="02020603050405020304" pitchFamily="18" charset="0"/>
              </a:rPr>
              <a:t>Xin ji Reservoir - XJ</a:t>
            </a:r>
          </a:p>
          <a:p>
            <a:r>
              <a:rPr lang="en-US" altLang="zh-CN" dirty="0">
                <a:latin typeface="Times New Roman" panose="02020603050405020304" pitchFamily="18" charset="0"/>
                <a:cs typeface="Times New Roman" panose="02020603050405020304" pitchFamily="18" charset="0"/>
              </a:rPr>
              <a:t>Cui </a:t>
            </a:r>
            <a:r>
              <a:rPr lang="en-US" altLang="zh-CN" dirty="0" err="1">
                <a:latin typeface="Times New Roman" panose="02020603050405020304" pitchFamily="18" charset="0"/>
                <a:cs typeface="Times New Roman" panose="02020603050405020304" pitchFamily="18" charset="0"/>
              </a:rPr>
              <a:t>Jiaying</a:t>
            </a:r>
            <a:r>
              <a:rPr lang="en-US" altLang="zh-CN" dirty="0">
                <a:latin typeface="Times New Roman" panose="02020603050405020304" pitchFamily="18" charset="0"/>
                <a:cs typeface="Times New Roman" panose="02020603050405020304" pitchFamily="18" charset="0"/>
              </a:rPr>
              <a:t> Reservoir – CJY</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Take the three reservoirs as a whole.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270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A58E776-C335-C10B-A4F4-1C9AF395EF9B}"/>
              </a:ext>
            </a:extLst>
          </p:cNvPr>
          <p:cNvPicPr>
            <a:picLocks noChangeAspect="1"/>
          </p:cNvPicPr>
          <p:nvPr/>
        </p:nvPicPr>
        <p:blipFill>
          <a:blip r:embed="rId2"/>
          <a:stretch>
            <a:fillRect/>
          </a:stretch>
        </p:blipFill>
        <p:spPr>
          <a:xfrm>
            <a:off x="-15459" y="587657"/>
            <a:ext cx="12207459" cy="6270344"/>
          </a:xfrm>
          <a:prstGeom prst="rect">
            <a:avLst/>
          </a:prstGeom>
        </p:spPr>
      </p:pic>
      <p:cxnSp>
        <p:nvCxnSpPr>
          <p:cNvPr id="4" name="直接连接符 3">
            <a:extLst>
              <a:ext uri="{FF2B5EF4-FFF2-40B4-BE49-F238E27FC236}">
                <a16:creationId xmlns:a16="http://schemas.microsoft.com/office/drawing/2014/main" id="{62075AF3-9E13-6350-5ED5-982671215394}"/>
              </a:ext>
            </a:extLst>
          </p:cNvPr>
          <p:cNvCxnSpPr>
            <a:cxnSpLocks/>
          </p:cNvCxnSpPr>
          <p:nvPr/>
        </p:nvCxnSpPr>
        <p:spPr>
          <a:xfrm>
            <a:off x="-15459" y="587657"/>
            <a:ext cx="12207459" cy="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文本框 4">
            <a:extLst>
              <a:ext uri="{FF2B5EF4-FFF2-40B4-BE49-F238E27FC236}">
                <a16:creationId xmlns:a16="http://schemas.microsoft.com/office/drawing/2014/main" id="{6CC3FF80-498D-BA96-4959-B85E11DF1FF4}"/>
              </a:ext>
            </a:extLst>
          </p:cNvPr>
          <p:cNvSpPr txBox="1"/>
          <p:nvPr/>
        </p:nvSpPr>
        <p:spPr>
          <a:xfrm>
            <a:off x="-9238" y="27808"/>
            <a:ext cx="9937009"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neural network</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1103593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6EAF92FB-1A1C-BF92-3A8F-0911F99326EE}"/>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D5FE520F-843D-2BBA-7C83-AF895F7BCBDB}"/>
              </a:ext>
            </a:extLst>
          </p:cNvPr>
          <p:cNvSpPr txBox="1"/>
          <p:nvPr/>
        </p:nvSpPr>
        <p:spPr>
          <a:xfrm>
            <a:off x="0" y="54911"/>
            <a:ext cx="9937009"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Arima</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a:extLst>
              <a:ext uri="{FF2B5EF4-FFF2-40B4-BE49-F238E27FC236}">
                <a16:creationId xmlns:a16="http://schemas.microsoft.com/office/drawing/2014/main" id="{8DE7A248-E001-6036-B335-0EE0345F5F40}"/>
              </a:ext>
            </a:extLst>
          </p:cNvPr>
          <p:cNvPicPr>
            <a:picLocks noChangeAspect="1"/>
          </p:cNvPicPr>
          <p:nvPr/>
        </p:nvPicPr>
        <p:blipFill>
          <a:blip r:embed="rId2"/>
          <a:stretch>
            <a:fillRect/>
          </a:stretch>
        </p:blipFill>
        <p:spPr>
          <a:xfrm>
            <a:off x="140250" y="624287"/>
            <a:ext cx="6524625" cy="6143625"/>
          </a:xfrm>
          <a:prstGeom prst="rect">
            <a:avLst/>
          </a:prstGeom>
        </p:spPr>
      </p:pic>
      <p:sp>
        <p:nvSpPr>
          <p:cNvPr id="5" name="Rectangle 1">
            <a:extLst>
              <a:ext uri="{FF2B5EF4-FFF2-40B4-BE49-F238E27FC236}">
                <a16:creationId xmlns:a16="http://schemas.microsoft.com/office/drawing/2014/main" id="{D54F25D3-5AFB-E962-E6C9-D961C6E8A136}"/>
              </a:ext>
            </a:extLst>
          </p:cNvPr>
          <p:cNvSpPr>
            <a:spLocks noChangeArrowheads="1"/>
          </p:cNvSpPr>
          <p:nvPr/>
        </p:nvSpPr>
        <p:spPr bwMode="auto">
          <a:xfrm>
            <a:off x="6664875" y="744543"/>
            <a:ext cx="531563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dirty="0">
                <a:latin typeface="Times New Roman" panose="02020603050405020304" pitchFamily="18" charset="0"/>
                <a:cs typeface="Times New Roman" panose="02020603050405020304" pitchFamily="18" charset="0"/>
              </a:rPr>
              <a:t>Arima(p, d, q) - </a:t>
            </a:r>
            <a:r>
              <a:rPr lang="en-US" altLang="zh-CN" b="0" i="0" dirty="0">
                <a:solidFill>
                  <a:srgbClr val="333333"/>
                </a:solidFill>
                <a:effectLst/>
                <a:latin typeface="Georgia" panose="02040502050405020303" pitchFamily="18" charset="0"/>
              </a:rPr>
              <a:t>autoregressive integrated moving average (ARIMA) models</a:t>
            </a:r>
          </a:p>
          <a:p>
            <a:pPr eaLnBrk="0" fontAlgn="base" hangingPunct="0">
              <a:spcBef>
                <a:spcPct val="0"/>
              </a:spcBef>
              <a:spcAft>
                <a:spcPct val="0"/>
              </a:spcAft>
            </a:pPr>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Premise: Stationarity: The mean and variance of the sequence do not change significantly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model only needs endogenous variables. (The so-called endogenous variables should only depend on the data itself, unlike regression that requires other variables)</a:t>
            </a:r>
            <a:endParaRPr kumimoji="0" lang="zh-CN" altLang="zh-CN"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B24B6A0-C47C-5924-A042-9265ECD2146D}"/>
              </a:ext>
            </a:extLst>
          </p:cNvPr>
          <p:cNvSpPr txBox="1"/>
          <p:nvPr/>
        </p:nvSpPr>
        <p:spPr>
          <a:xfrm>
            <a:off x="6664875" y="4284826"/>
            <a:ext cx="5315632"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AR(p) – PACF</a:t>
            </a:r>
          </a:p>
          <a:p>
            <a:r>
              <a:rPr lang="en-US" altLang="zh-CN" dirty="0">
                <a:latin typeface="Times New Roman" panose="02020603050405020304" pitchFamily="18" charset="0"/>
                <a:cs typeface="Times New Roman" panose="02020603050405020304" pitchFamily="18" charset="0"/>
              </a:rPr>
              <a:t>MA(q) – ACF</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If there is a trend, a first order difference is required and d = 1. If there is seasonality, a seasonal difference is required and D = 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7199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0E7B32C-9599-234B-E18B-291B40E927E8}"/>
              </a:ext>
            </a:extLst>
          </p:cNvPr>
          <p:cNvCxnSpPr/>
          <p:nvPr/>
        </p:nvCxnSpPr>
        <p:spPr>
          <a:xfrm>
            <a:off x="0" y="590833"/>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E5E87064-04BF-4FE5-2915-DEFEFD25E3DA}"/>
              </a:ext>
            </a:extLst>
          </p:cNvPr>
          <p:cNvSpPr txBox="1"/>
          <p:nvPr/>
        </p:nvSpPr>
        <p:spPr>
          <a:xfrm>
            <a:off x="-9238" y="27808"/>
            <a:ext cx="12191999"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resource</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04E9E325-AE21-1A90-1B01-2D912A79A465}"/>
              </a:ext>
            </a:extLst>
          </p:cNvPr>
          <p:cNvGraphicFramePr>
            <a:graphicFrameLocks noGrp="1"/>
          </p:cNvGraphicFramePr>
          <p:nvPr>
            <p:extLst>
              <p:ext uri="{D42A27DB-BD31-4B8C-83A1-F6EECF244321}">
                <p14:modId xmlns:p14="http://schemas.microsoft.com/office/powerpoint/2010/main" val="3403398246"/>
              </p:ext>
            </p:extLst>
          </p:nvPr>
        </p:nvGraphicFramePr>
        <p:xfrm>
          <a:off x="79829" y="864657"/>
          <a:ext cx="5345877" cy="5940732"/>
        </p:xfrm>
        <a:graphic>
          <a:graphicData uri="http://schemas.openxmlformats.org/drawingml/2006/table">
            <a:tbl>
              <a:tblPr firstRow="1" firstCol="1" bandRow="1"/>
              <a:tblGrid>
                <a:gridCol w="1710783">
                  <a:extLst>
                    <a:ext uri="{9D8B030D-6E8A-4147-A177-3AD203B41FA5}">
                      <a16:colId xmlns:a16="http://schemas.microsoft.com/office/drawing/2014/main" val="258720343"/>
                    </a:ext>
                  </a:extLst>
                </a:gridCol>
                <a:gridCol w="1919242">
                  <a:extLst>
                    <a:ext uri="{9D8B030D-6E8A-4147-A177-3AD203B41FA5}">
                      <a16:colId xmlns:a16="http://schemas.microsoft.com/office/drawing/2014/main" val="1852587494"/>
                    </a:ext>
                  </a:extLst>
                </a:gridCol>
                <a:gridCol w="1715852">
                  <a:extLst>
                    <a:ext uri="{9D8B030D-6E8A-4147-A177-3AD203B41FA5}">
                      <a16:colId xmlns:a16="http://schemas.microsoft.com/office/drawing/2014/main" val="1416268141"/>
                    </a:ext>
                  </a:extLst>
                </a:gridCol>
              </a:tblGrid>
              <a:tr h="236696">
                <a:tc>
                  <a:txBody>
                    <a:bodyPr/>
                    <a:lstStyle/>
                    <a:p>
                      <a:pPr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Data Name</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Data Sources</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lnSpc>
                          <a:spcPct val="150000"/>
                        </a:lnSpc>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Data Prediction</a:t>
                      </a:r>
                      <a:endParaRPr lang="zh-CN"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6054517"/>
                  </a:ext>
                </a:extLst>
              </a:tr>
              <a:tr h="473391">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Rainfall</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lnSpc>
                          <a:spcPct val="150000"/>
                        </a:lnSpc>
                      </a:pPr>
                      <a:r>
                        <a:rPr lang="en-US" sz="1050" i="1" kern="100" dirty="0">
                          <a:effectLst/>
                          <a:latin typeface="Times New Roman" panose="02020603050405020304" pitchFamily="18" charset="0"/>
                          <a:ea typeface="宋体" panose="02010600030101010101" pitchFamily="2" charset="-122"/>
                          <a:cs typeface="Times New Roman" panose="02020603050405020304" pitchFamily="18" charset="0"/>
                        </a:rPr>
                        <a:t>Xiangyang hydrological yearbook</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ARIMA model</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33531036"/>
                  </a:ext>
                </a:extLst>
              </a:tr>
              <a:tr h="236696">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Reservoir Evaporation</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50" i="1" kern="100" dirty="0">
                          <a:effectLst/>
                          <a:latin typeface="Times New Roman" panose="02020603050405020304" pitchFamily="18" charset="0"/>
                          <a:ea typeface="宋体" panose="02010600030101010101" pitchFamily="2" charset="-122"/>
                          <a:cs typeface="Times New Roman" panose="02020603050405020304" pitchFamily="18" charset="0"/>
                        </a:rPr>
                        <a:t>Literature [31]</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Mean-Variance Model</a:t>
                      </a:r>
                      <a:endParaRPr lang="zh-CN" sz="10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extLst>
                  <a:ext uri="{0D108BD9-81ED-4DB2-BD59-A6C34878D82A}">
                    <a16:rowId xmlns:a16="http://schemas.microsoft.com/office/drawing/2014/main" val="853276436"/>
                  </a:ext>
                </a:extLst>
              </a:tr>
              <a:tr h="710087">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Resident population of Xiangyang</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(10,000 people)</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the National Bureau of Statistics of China http://www.stats.gov.cn/</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Deep Neural Networks</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extLst>
                  <a:ext uri="{0D108BD9-81ED-4DB2-BD59-A6C34878D82A}">
                    <a16:rowId xmlns:a16="http://schemas.microsoft.com/office/drawing/2014/main" val="164513987"/>
                  </a:ext>
                </a:extLst>
              </a:tr>
              <a:tr h="946783">
                <a:tc>
                  <a:txBody>
                    <a:bodyPr/>
                    <a:lstStyle/>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Industry Expected Unit Earnings</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 Xiangyang City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14th Five-Year Plan formulation </a:t>
                      </a:r>
                      <a:r>
                        <a:rPr lang="en-US" sz="1000" i="1"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SPSS expert modeler</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extLst>
                  <a:ext uri="{0D108BD9-81ED-4DB2-BD59-A6C34878D82A}">
                    <a16:rowId xmlns:a16="http://schemas.microsoft.com/office/drawing/2014/main" val="2242385845"/>
                  </a:ext>
                </a:extLst>
              </a:tr>
              <a:tr h="710087">
                <a:tc>
                  <a:txBody>
                    <a:bodyPr/>
                    <a:lstStyle/>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Agricultural Expected Unit Earnings</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indent="304800" algn="l"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Xiangyang City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14th Five-Year Plan formulation </a:t>
                      </a:r>
                      <a:r>
                        <a:rPr lang="en-US" sz="1000" i="1"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SPSS expert modeler</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extLst>
                  <a:ext uri="{0D108BD9-81ED-4DB2-BD59-A6C34878D82A}">
                    <a16:rowId xmlns:a16="http://schemas.microsoft.com/office/drawing/2014/main" val="20817098"/>
                  </a:ext>
                </a:extLst>
              </a:tr>
              <a:tr h="710087">
                <a:tc>
                  <a:txBody>
                    <a:bodyPr/>
                    <a:lstStyle/>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Municipal Expected Unit Earnings</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indent="304800" algn="l"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Xiangyang City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14th Five-Year Plan formulation </a:t>
                      </a:r>
                      <a:r>
                        <a:rPr lang="en-US" sz="1000" i="1"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SPSS expert modeler</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extLst>
                  <a:ext uri="{0D108BD9-81ED-4DB2-BD59-A6C34878D82A}">
                    <a16:rowId xmlns:a16="http://schemas.microsoft.com/office/drawing/2014/main" val="426654488"/>
                  </a:ext>
                </a:extLst>
              </a:tr>
              <a:tr h="710087">
                <a:tc>
                  <a:txBody>
                    <a:bodyPr/>
                    <a:lstStyle/>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Power Generation Expected Unit Earnings</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indent="304800" algn="l"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 Xiangyang City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14th Five-Year Plan formulation </a:t>
                      </a:r>
                      <a:r>
                        <a:rPr lang="en-US" sz="1000" i="1"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SPSS expert modeler</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extLst>
                  <a:ext uri="{0D108BD9-81ED-4DB2-BD59-A6C34878D82A}">
                    <a16:rowId xmlns:a16="http://schemas.microsoft.com/office/drawing/2014/main" val="2356672032"/>
                  </a:ext>
                </a:extLst>
              </a:tr>
              <a:tr h="473391">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Reservoir Output Coefficients</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indent="304800" algn="l" fontAlgn="ctr">
                        <a:lnSpc>
                          <a:spcPct val="150000"/>
                        </a:lnSpc>
                      </a:pPr>
                      <a:r>
                        <a:rPr lang="en-US" sz="1050" i="1" kern="100" dirty="0">
                          <a:effectLst/>
                          <a:latin typeface="Times New Roman" panose="02020603050405020304" pitchFamily="18" charset="0"/>
                          <a:ea typeface="宋体" panose="02010600030101010101" pitchFamily="2" charset="-122"/>
                          <a:cs typeface="Times New Roman" panose="02020603050405020304" pitchFamily="18" charset="0"/>
                        </a:rPr>
                        <a:t>Literature [30]</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No prediction required</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a:noFill/>
                    </a:lnB>
                  </a:tcPr>
                </a:tc>
                <a:extLst>
                  <a:ext uri="{0D108BD9-81ED-4DB2-BD59-A6C34878D82A}">
                    <a16:rowId xmlns:a16="http://schemas.microsoft.com/office/drawing/2014/main" val="3237389601"/>
                  </a:ext>
                </a:extLst>
              </a:tr>
              <a:tr h="710087">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Industrial Expected Water Supply</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lnSpc>
                          <a:spcPct val="150000"/>
                        </a:lnSpc>
                      </a:pPr>
                      <a:r>
                        <a:rPr lang="en-US" sz="1050" i="1" kern="100" dirty="0">
                          <a:effectLst/>
                          <a:latin typeface="Times New Roman" panose="02020603050405020304" pitchFamily="18" charset="0"/>
                          <a:ea typeface="宋体" panose="02010600030101010101" pitchFamily="2" charset="-122"/>
                          <a:cs typeface="Times New Roman" panose="02020603050405020304" pitchFamily="18" charset="0"/>
                        </a:rPr>
                        <a:t>2010, 2014-2020</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50" i="1" kern="100" dirty="0">
                          <a:effectLst/>
                          <a:latin typeface="Times New Roman" panose="02020603050405020304" pitchFamily="18" charset="0"/>
                          <a:ea typeface="宋体" panose="02010600030101010101" pitchFamily="2" charset="-122"/>
                          <a:cs typeface="Times New Roman" panose="02020603050405020304" pitchFamily="18" charset="0"/>
                        </a:rPr>
                        <a:t>Xiangyang Hydrological</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l" fontAlgn="ctr">
                        <a:lnSpc>
                          <a:spcPct val="150000"/>
                        </a:lnSpc>
                      </a:pPr>
                      <a:r>
                        <a:rPr lang="en-US" sz="1050" i="1" kern="100" dirty="0">
                          <a:effectLst/>
                          <a:latin typeface="Times New Roman" panose="02020603050405020304" pitchFamily="18" charset="0"/>
                          <a:ea typeface="宋体" panose="02010600030101010101" pitchFamily="2" charset="-122"/>
                          <a:cs typeface="Times New Roman" panose="02020603050405020304" pitchFamily="18" charset="0"/>
                        </a:rPr>
                        <a:t>Yearbook</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SPSS expert</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fontAlgn="ctr">
                        <a:lnSpc>
                          <a:spcPct val="150000"/>
                        </a:lnSpc>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Modeler</a:t>
                      </a:r>
                      <a:endParaRPr lang="zh-CN" sz="10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18" marR="30218" marT="0"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9863768"/>
                  </a:ext>
                </a:extLst>
              </a:tr>
            </a:tbl>
          </a:graphicData>
        </a:graphic>
      </p:graphicFrame>
      <p:graphicFrame>
        <p:nvGraphicFramePr>
          <p:cNvPr id="6" name="表格 5">
            <a:extLst>
              <a:ext uri="{FF2B5EF4-FFF2-40B4-BE49-F238E27FC236}">
                <a16:creationId xmlns:a16="http://schemas.microsoft.com/office/drawing/2014/main" id="{1319EFA2-C2CE-0701-908B-FC10E7694755}"/>
              </a:ext>
            </a:extLst>
          </p:cNvPr>
          <p:cNvGraphicFramePr>
            <a:graphicFrameLocks noGrp="1"/>
          </p:cNvGraphicFramePr>
          <p:nvPr>
            <p:extLst>
              <p:ext uri="{D42A27DB-BD31-4B8C-83A1-F6EECF244321}">
                <p14:modId xmlns:p14="http://schemas.microsoft.com/office/powerpoint/2010/main" val="2356285827"/>
              </p:ext>
            </p:extLst>
          </p:nvPr>
        </p:nvGraphicFramePr>
        <p:xfrm>
          <a:off x="5425706" y="867833"/>
          <a:ext cx="6258293" cy="5943600"/>
        </p:xfrm>
        <a:graphic>
          <a:graphicData uri="http://schemas.openxmlformats.org/drawingml/2006/table">
            <a:tbl>
              <a:tblPr firstRow="1" firstCol="1" bandRow="1"/>
              <a:tblGrid>
                <a:gridCol w="1901947">
                  <a:extLst>
                    <a:ext uri="{9D8B030D-6E8A-4147-A177-3AD203B41FA5}">
                      <a16:colId xmlns:a16="http://schemas.microsoft.com/office/drawing/2014/main" val="881766931"/>
                    </a:ext>
                  </a:extLst>
                </a:gridCol>
                <a:gridCol w="358032">
                  <a:extLst>
                    <a:ext uri="{9D8B030D-6E8A-4147-A177-3AD203B41FA5}">
                      <a16:colId xmlns:a16="http://schemas.microsoft.com/office/drawing/2014/main" val="1366278245"/>
                    </a:ext>
                  </a:extLst>
                </a:gridCol>
                <a:gridCol w="2225276">
                  <a:extLst>
                    <a:ext uri="{9D8B030D-6E8A-4147-A177-3AD203B41FA5}">
                      <a16:colId xmlns:a16="http://schemas.microsoft.com/office/drawing/2014/main" val="496906052"/>
                    </a:ext>
                  </a:extLst>
                </a:gridCol>
                <a:gridCol w="1773038">
                  <a:extLst>
                    <a:ext uri="{9D8B030D-6E8A-4147-A177-3AD203B41FA5}">
                      <a16:colId xmlns:a16="http://schemas.microsoft.com/office/drawing/2014/main" val="1235450203"/>
                    </a:ext>
                  </a:extLst>
                </a:gridCol>
              </a:tblGrid>
              <a:tr h="227470">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Data Name</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304800" algn="ctr" fontAlgn="ctr">
                        <a:lnSpc>
                          <a:spcPct val="150000"/>
                        </a:lnSpc>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Data Sources</a:t>
                      </a:r>
                      <a:endParaRPr lang="zh-CN"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Data Prediction</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0187104"/>
                  </a:ext>
                </a:extLst>
              </a:tr>
              <a:tr h="432000">
                <a:tc gridSpan="2">
                  <a:txBody>
                    <a:bodyPr/>
                    <a:lstStyle/>
                    <a:p>
                      <a:pPr marL="0" marR="0" lvl="0" indent="304800" algn="ctr" defTabSz="914400" rtl="0" eaLnBrk="1" fontAlgn="ctr" latinLnBrk="0" hangingPunct="1">
                        <a:lnSpc>
                          <a:spcPct val="15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Agricultural Expected Water Supply</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304800" algn="ctr" fontAlgn="ctr">
                        <a:lnSpc>
                          <a:spcPct val="150000"/>
                        </a:lnSpc>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2010, 2014-2020</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altLang="zh-CN" sz="1000" i="1" kern="100" dirty="0">
                          <a:effectLst/>
                          <a:latin typeface="Times New Roman" panose="02020603050405020304" pitchFamily="18" charset="0"/>
                          <a:ea typeface="宋体" panose="02010600030101010101" pitchFamily="2" charset="-122"/>
                          <a:cs typeface="Times New Roman" panose="02020603050405020304" pitchFamily="18" charset="0"/>
                        </a:rPr>
                        <a:t>Xiangyang Hydrological </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fontAlgn="ctr">
                        <a:lnSpc>
                          <a:spcPct val="150000"/>
                        </a:lnSpc>
                      </a:pPr>
                      <a:r>
                        <a:rPr lang="en-US" altLang="zh-CN" sz="1000" i="1" kern="100" dirty="0">
                          <a:effectLst/>
                          <a:latin typeface="Times New Roman" panose="02020603050405020304" pitchFamily="18" charset="0"/>
                          <a:ea typeface="宋体" panose="02010600030101010101" pitchFamily="2" charset="-122"/>
                          <a:cs typeface="Times New Roman" panose="02020603050405020304" pitchFamily="18" charset="0"/>
                        </a:rPr>
                        <a:t>Yearbook</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304800" algn="ctr" defTabSz="914400" rtl="0" eaLnBrk="1" fontAlgn="ctr" latinLnBrk="0" hangingPunct="1">
                        <a:lnSpc>
                          <a:spcPct val="150000"/>
                        </a:lnSpc>
                        <a:spcBef>
                          <a:spcPts val="0"/>
                        </a:spcBef>
                        <a:spcAft>
                          <a:spcPts val="0"/>
                        </a:spcAft>
                        <a:buClrTx/>
                        <a:buSzTx/>
                        <a:buFontTx/>
                        <a:buNone/>
                        <a:tabLst/>
                        <a:defRPr/>
                      </a:pPr>
                      <a:endPar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1" fontAlgn="ctr" latinLnBrk="0" hangingPunct="1">
                        <a:lnSpc>
                          <a:spcPct val="15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SPSS expert modeling</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7304179"/>
                  </a:ext>
                </a:extLst>
              </a:tr>
              <a:tr h="432000">
                <a:tc gridSpan="2">
                  <a:txBody>
                    <a:bodyPr/>
                    <a:lstStyle/>
                    <a:p>
                      <a:pPr marL="0" marR="0" lvl="0" indent="304800" algn="ctr" defTabSz="914400" rtl="0" eaLnBrk="1" fontAlgn="ctr" latinLnBrk="0" hangingPunct="1">
                        <a:lnSpc>
                          <a:spcPct val="150000"/>
                        </a:lnSpc>
                        <a:spcBef>
                          <a:spcPts val="0"/>
                        </a:spcBef>
                        <a:spcAft>
                          <a:spcPts val="0"/>
                        </a:spcAft>
                        <a:buClrTx/>
                        <a:buSzTx/>
                        <a:buFontTx/>
                        <a:buNone/>
                        <a:tabLst/>
                        <a:defRPr/>
                      </a:pPr>
                      <a:endPar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1" fontAlgn="ctr" latinLnBrk="0" hangingPunct="1">
                        <a:lnSpc>
                          <a:spcPct val="15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Municipal Expected Water Supply</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304800" algn="ctr" fontAlgn="ctr">
                        <a:lnSpc>
                          <a:spcPct val="150000"/>
                        </a:lnSpc>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2010, 2014-2020</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altLang="zh-CN" sz="1000" i="1" kern="100" dirty="0">
                          <a:effectLst/>
                          <a:latin typeface="Times New Roman" panose="02020603050405020304" pitchFamily="18" charset="0"/>
                          <a:ea typeface="宋体" panose="02010600030101010101" pitchFamily="2" charset="-122"/>
                          <a:cs typeface="Times New Roman" panose="02020603050405020304" pitchFamily="18" charset="0"/>
                        </a:rPr>
                        <a:t>Xiangyang Hydrological </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altLang="zh-CN" sz="1000" i="1" kern="100" dirty="0">
                          <a:effectLst/>
                          <a:latin typeface="Times New Roman" panose="02020603050405020304" pitchFamily="18" charset="0"/>
                          <a:ea typeface="宋体" panose="02010600030101010101" pitchFamily="2" charset="-122"/>
                          <a:cs typeface="Times New Roman" panose="02020603050405020304" pitchFamily="18" charset="0"/>
                        </a:rPr>
                        <a:t>Yearbook</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304800" algn="ctr" defTabSz="914400" rtl="0" eaLnBrk="1" fontAlgn="ctr" latinLnBrk="0" hangingPunct="1">
                        <a:lnSpc>
                          <a:spcPct val="150000"/>
                        </a:lnSpc>
                        <a:spcBef>
                          <a:spcPts val="0"/>
                        </a:spcBef>
                        <a:spcAft>
                          <a:spcPts val="0"/>
                        </a:spcAft>
                        <a:buClrTx/>
                        <a:buSzTx/>
                        <a:buFontTx/>
                        <a:buNone/>
                        <a:tabLst/>
                        <a:defRPr/>
                      </a:pPr>
                      <a:endPar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1" fontAlgn="ctr" latinLnBrk="0" hangingPunct="1">
                        <a:lnSpc>
                          <a:spcPct val="15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SPSS expert modeling</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1040814"/>
                  </a:ext>
                </a:extLst>
              </a:tr>
              <a:tr h="432000">
                <a:tc gridSpan="2">
                  <a:txBody>
                    <a:bodyPr/>
                    <a:lstStyle/>
                    <a:p>
                      <a:pPr marL="0" marR="0" lvl="0" indent="304800" algn="ctr" defTabSz="914400" rtl="0" eaLnBrk="1" fontAlgn="ctr" latinLnBrk="0" hangingPunct="1">
                        <a:lnSpc>
                          <a:spcPct val="15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Power Generation Expected Water Supply</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lnSpc>
                          <a:spcPct val="150000"/>
                        </a:lnSpc>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2010, 2014-2020</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fontAlgn="ctr">
                        <a:lnSpc>
                          <a:spcPct val="150000"/>
                        </a:lnSpc>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Xiangyang Hydrological </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Yearbook</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304800" algn="ctr" defTabSz="914400" rtl="0" eaLnBrk="1" fontAlgn="ctr" latinLnBrk="0" hangingPunct="1">
                        <a:lnSpc>
                          <a:spcPct val="150000"/>
                        </a:lnSpc>
                        <a:spcBef>
                          <a:spcPts val="0"/>
                        </a:spcBef>
                        <a:spcAft>
                          <a:spcPts val="0"/>
                        </a:spcAft>
                        <a:buClrTx/>
                        <a:buSzTx/>
                        <a:buFontTx/>
                        <a:buNone/>
                        <a:tabLst/>
                        <a:defRPr/>
                      </a:pPr>
                      <a:endPar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ctr" defTabSz="914400" rtl="0" eaLnBrk="1" fontAlgn="ctr" latinLnBrk="0" hangingPunct="1">
                        <a:lnSpc>
                          <a:spcPct val="150000"/>
                        </a:lnSpc>
                        <a:spcBef>
                          <a:spcPts val="0"/>
                        </a:spcBef>
                        <a:spcAft>
                          <a:spcPts val="0"/>
                        </a:spcAft>
                        <a:buClrTx/>
                        <a:buSzTx/>
                        <a:buFontTx/>
                        <a:buNone/>
                        <a:tabLst/>
                        <a:defRPr/>
                      </a:pPr>
                      <a:r>
                        <a:rPr lang="en-US" altLang="zh-CN" sz="1000" kern="100" dirty="0">
                          <a:effectLst/>
                          <a:latin typeface="Times New Roman" panose="02020603050405020304" pitchFamily="18" charset="0"/>
                          <a:ea typeface="宋体" panose="02010600030101010101" pitchFamily="2" charset="-122"/>
                          <a:cs typeface="Times New Roman" panose="02020603050405020304" pitchFamily="18" charset="0"/>
                        </a:rPr>
                        <a:t>SPSS expert modeling</a:t>
                      </a:r>
                      <a:endParaRPr lang="zh-CN" alt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59177"/>
                  </a:ext>
                </a:extLst>
              </a:tr>
              <a:tr h="432000">
                <a:tc gridSpan="2">
                  <a:txBody>
                    <a:bodyPr/>
                    <a:lstStyle/>
                    <a:p>
                      <a:pPr indent="304800" algn="ctr" fontAlgn="ctr">
                        <a:lnSpc>
                          <a:spcPct val="150000"/>
                        </a:lnSpc>
                      </a:pPr>
                      <a:endParaRPr lang="en-US"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Difference of Water Head</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Department of Ecology and Environment of Hubei Province (http://sthjt.hubei.gov.cn/)</a:t>
                      </a:r>
                      <a:r>
                        <a:rPr lang="en-US" sz="1000" kern="100" baseline="30000" dirty="0">
                          <a:effectLst/>
                          <a:latin typeface="Times New Roman" panose="02020603050405020304" pitchFamily="18" charset="0"/>
                          <a:ea typeface="宋体" panose="02010600030101010101" pitchFamily="2" charset="-122"/>
                          <a:cs typeface="Times New Roman" panose="02020603050405020304" pitchFamily="18" charset="0"/>
                        </a:rPr>
                        <a:t>(2)</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304800" algn="ctr" fontAlgn="ctr">
                        <a:lnSpc>
                          <a:spcPct val="150000"/>
                        </a:lnSpc>
                      </a:pPr>
                      <a:endParaRPr lang="en-US" sz="1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No prediction required</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41399113"/>
                  </a:ext>
                </a:extLst>
              </a:tr>
              <a:tr h="432000">
                <a:tc gridSpan="2">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Inbound and Outbound flow of Cui </a:t>
                      </a:r>
                      <a:r>
                        <a:rPr lang="en-US" sz="1000" kern="100" dirty="0" err="1">
                          <a:effectLst/>
                          <a:latin typeface="Times New Roman" panose="02020603050405020304" pitchFamily="18" charset="0"/>
                          <a:ea typeface="宋体" panose="02010600030101010101" pitchFamily="2" charset="-122"/>
                          <a:cs typeface="Times New Roman" panose="02020603050405020304" pitchFamily="18" charset="0"/>
                        </a:rPr>
                        <a:t>Jiaying</a:t>
                      </a: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Navigation Power Water Project</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Literature [35] [36]</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ARIMA Model</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a:noFill/>
                    </a:lnB>
                  </a:tcPr>
                </a:tc>
                <a:extLst>
                  <a:ext uri="{0D108BD9-81ED-4DB2-BD59-A6C34878D82A}">
                    <a16:rowId xmlns:a16="http://schemas.microsoft.com/office/drawing/2014/main" val="2159121301"/>
                  </a:ext>
                </a:extLst>
              </a:tr>
              <a:tr h="432000">
                <a:tc gridSpan="2">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Inbound and Outbound flow of Wang Fuzhou Navigation Power Water Project</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Literature [35] [36]</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a:noFill/>
                    </a:lnB>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ARIMA Model</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a:noFill/>
                    </a:lnB>
                  </a:tcPr>
                </a:tc>
                <a:extLst>
                  <a:ext uri="{0D108BD9-81ED-4DB2-BD59-A6C34878D82A}">
                    <a16:rowId xmlns:a16="http://schemas.microsoft.com/office/drawing/2014/main" val="320544148"/>
                  </a:ext>
                </a:extLst>
              </a:tr>
              <a:tr h="432000">
                <a:tc gridSpan="2">
                  <a:txBody>
                    <a:bodyPr/>
                    <a:lstStyle/>
                    <a:p>
                      <a:pPr indent="304800" algn="ctr" fontAlgn="ctr">
                        <a:lnSpc>
                          <a:spcPct val="150000"/>
                        </a:lnSpc>
                      </a:pPr>
                      <a:r>
                        <a:rPr lang="en-US" sz="1000" kern="100">
                          <a:effectLst/>
                          <a:latin typeface="Times New Roman" panose="02020603050405020304" pitchFamily="18" charset="0"/>
                          <a:ea typeface="宋体" panose="02010600030101010101" pitchFamily="2" charset="-122"/>
                          <a:cs typeface="Times New Roman" panose="02020603050405020304" pitchFamily="18" charset="0"/>
                        </a:rPr>
                        <a:t>Inbound and Outbound flow of Xinji Navigation Power Water Project</a:t>
                      </a:r>
                      <a:endParaRPr lang="zh-CN" sz="1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i="1" kern="100" dirty="0">
                          <a:effectLst/>
                          <a:latin typeface="Times New Roman" panose="02020603050405020304" pitchFamily="18" charset="0"/>
                          <a:ea typeface="宋体" panose="02010600030101010101" pitchFamily="2" charset="-122"/>
                          <a:cs typeface="Times New Roman" panose="02020603050405020304" pitchFamily="18" charset="0"/>
                        </a:rPr>
                        <a:t>Literature [35] [36]</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a:noFill/>
                    </a:lnB>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ARIMA Model</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a:noFill/>
                    </a:lnB>
                  </a:tcPr>
                </a:tc>
                <a:extLst>
                  <a:ext uri="{0D108BD9-81ED-4DB2-BD59-A6C34878D82A}">
                    <a16:rowId xmlns:a16="http://schemas.microsoft.com/office/drawing/2014/main" val="1386015813"/>
                  </a:ext>
                </a:extLst>
              </a:tr>
              <a:tr h="432000">
                <a:tc gridSpan="2">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The catchment area of the </a:t>
                      </a:r>
                      <a:r>
                        <a:rPr lang="en-US" sz="1000" kern="100" dirty="0" err="1">
                          <a:effectLst/>
                          <a:latin typeface="Times New Roman" panose="02020603050405020304" pitchFamily="18" charset="0"/>
                          <a:ea typeface="宋体" panose="02010600030101010101" pitchFamily="2" charset="-122"/>
                          <a:cs typeface="Times New Roman" panose="02020603050405020304" pitchFamily="18" charset="0"/>
                        </a:rPr>
                        <a:t>Wangfuzhou</a:t>
                      </a: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dam site</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Literature [37]</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a:noFill/>
                    </a:lnB>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No prediction required</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a:noFill/>
                    </a:lnB>
                  </a:tcPr>
                </a:tc>
                <a:extLst>
                  <a:ext uri="{0D108BD9-81ED-4DB2-BD59-A6C34878D82A}">
                    <a16:rowId xmlns:a16="http://schemas.microsoft.com/office/drawing/2014/main" val="1473200065"/>
                  </a:ext>
                </a:extLst>
              </a:tr>
              <a:tr h="432000">
                <a:tc gridSpan="2">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The catchment area of the </a:t>
                      </a:r>
                      <a:r>
                        <a:rPr lang="en-US" sz="1000" kern="100" dirty="0" err="1">
                          <a:effectLst/>
                          <a:latin typeface="Times New Roman" panose="02020603050405020304" pitchFamily="18" charset="0"/>
                          <a:ea typeface="宋体" panose="02010600030101010101" pitchFamily="2" charset="-122"/>
                          <a:cs typeface="Times New Roman" panose="02020603050405020304" pitchFamily="18" charset="0"/>
                        </a:rPr>
                        <a:t>Xinji</a:t>
                      </a: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 dam site</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Literature [37]</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indent="304800" algn="ctr" fontAlgn="ctr">
                        <a:lnSpc>
                          <a:spcPct val="150000"/>
                        </a:lnSpc>
                      </a:pPr>
                      <a:r>
                        <a:rPr lang="en-US" sz="1000" kern="100" dirty="0">
                          <a:effectLst/>
                          <a:latin typeface="Times New Roman" panose="02020603050405020304" pitchFamily="18" charset="0"/>
                          <a:ea typeface="宋体" panose="02010600030101010101" pitchFamily="2" charset="-122"/>
                          <a:cs typeface="Times New Roman" panose="02020603050405020304" pitchFamily="18" charset="0"/>
                        </a:rPr>
                        <a:t>No prediction required</a:t>
                      </a:r>
                      <a:endParaRPr lang="zh-CN" sz="1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4532016"/>
                  </a:ext>
                </a:extLst>
              </a:tr>
            </a:tbl>
          </a:graphicData>
        </a:graphic>
      </p:graphicFrame>
      <p:sp>
        <p:nvSpPr>
          <p:cNvPr id="7" name="Rectangle 2">
            <a:extLst>
              <a:ext uri="{FF2B5EF4-FFF2-40B4-BE49-F238E27FC236}">
                <a16:creationId xmlns:a16="http://schemas.microsoft.com/office/drawing/2014/main" id="{AC0D6165-7BDA-4A80-C34D-73ABD5A835DE}"/>
              </a:ext>
            </a:extLst>
          </p:cNvPr>
          <p:cNvSpPr>
            <a:spLocks noChangeArrowheads="1"/>
          </p:cNvSpPr>
          <p:nvPr/>
        </p:nvSpPr>
        <p:spPr bwMode="auto">
          <a:xfrm>
            <a:off x="7315015" y="590833"/>
            <a:ext cx="24796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Table</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2. Date Sources</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195DBFF3-BFF1-3EEF-BCCE-6A6D761E2C5B}"/>
              </a:ext>
            </a:extLst>
          </p:cNvPr>
          <p:cNvSpPr>
            <a:spLocks noChangeArrowheads="1"/>
          </p:cNvSpPr>
          <p:nvPr/>
        </p:nvSpPr>
        <p:spPr bwMode="auto">
          <a:xfrm>
            <a:off x="1512930" y="590833"/>
            <a:ext cx="24796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Table</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Date Sources</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1955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A7D4477-3066-22ED-C952-CCA5652CD71C}"/>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98BF1C4B-80A3-CE9B-AB95-BC6BDB9B8135}"/>
              </a:ext>
            </a:extLst>
          </p:cNvPr>
          <p:cNvSpPr txBox="1"/>
          <p:nvPr/>
        </p:nvSpPr>
        <p:spPr>
          <a:xfrm>
            <a:off x="-9238" y="27808"/>
            <a:ext cx="7007197"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model</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5FE4E824-B29D-F920-3221-9F1860878581}"/>
              </a:ext>
            </a:extLst>
          </p:cNvPr>
          <p:cNvGraphicFramePr>
            <a:graphicFrameLocks noChangeAspect="1"/>
          </p:cNvGraphicFramePr>
          <p:nvPr>
            <p:extLst>
              <p:ext uri="{D42A27DB-BD31-4B8C-83A1-F6EECF244321}">
                <p14:modId xmlns:p14="http://schemas.microsoft.com/office/powerpoint/2010/main" val="969595076"/>
              </p:ext>
            </p:extLst>
          </p:nvPr>
        </p:nvGraphicFramePr>
        <p:xfrm>
          <a:off x="558800" y="968092"/>
          <a:ext cx="5288383" cy="5862101"/>
        </p:xfrm>
        <a:graphic>
          <a:graphicData uri="http://schemas.openxmlformats.org/presentationml/2006/ole">
            <mc:AlternateContent xmlns:mc="http://schemas.openxmlformats.org/markup-compatibility/2006">
              <mc:Choice xmlns:v="urn:schemas-microsoft-com:vml" Requires="v">
                <p:oleObj name="Equation" r:id="rId2" imgW="4431960" imgH="4978080" progId="Equation.DSMT4">
                  <p:embed/>
                </p:oleObj>
              </mc:Choice>
              <mc:Fallback>
                <p:oleObj name="Equation" r:id="rId2" imgW="4431960" imgH="4978080" progId="Equation.DSMT4">
                  <p:embed/>
                  <p:pic>
                    <p:nvPicPr>
                      <p:cNvPr id="6" name="对象 5">
                        <a:extLst>
                          <a:ext uri="{FF2B5EF4-FFF2-40B4-BE49-F238E27FC236}">
                            <a16:creationId xmlns:a16="http://schemas.microsoft.com/office/drawing/2014/main" id="{817A5AC5-6921-4E6E-8415-D9E4AC946270}"/>
                          </a:ext>
                        </a:extLst>
                      </p:cNvPr>
                      <p:cNvPicPr/>
                      <p:nvPr/>
                    </p:nvPicPr>
                    <p:blipFill>
                      <a:blip r:embed="rId3"/>
                      <a:stretch>
                        <a:fillRect/>
                      </a:stretch>
                    </p:blipFill>
                    <p:spPr>
                      <a:xfrm>
                        <a:off x="558800" y="968092"/>
                        <a:ext cx="5288383" cy="5862101"/>
                      </a:xfrm>
                      <a:prstGeom prst="rect">
                        <a:avLst/>
                      </a:prstGeom>
                    </p:spPr>
                  </p:pic>
                </p:oleObj>
              </mc:Fallback>
            </mc:AlternateContent>
          </a:graphicData>
        </a:graphic>
      </p:graphicFrame>
      <p:sp>
        <p:nvSpPr>
          <p:cNvPr id="5" name="矩形: 圆角 4">
            <a:extLst>
              <a:ext uri="{FF2B5EF4-FFF2-40B4-BE49-F238E27FC236}">
                <a16:creationId xmlns:a16="http://schemas.microsoft.com/office/drawing/2014/main" id="{95FCD024-41D6-6050-8BCA-EB5712F0ADD6}"/>
              </a:ext>
            </a:extLst>
          </p:cNvPr>
          <p:cNvSpPr/>
          <p:nvPr/>
        </p:nvSpPr>
        <p:spPr>
          <a:xfrm>
            <a:off x="532233" y="646203"/>
            <a:ext cx="5314950" cy="2852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Total system benefit</a:t>
            </a:r>
            <a:endParaRPr lang="zh-CN" altLang="en-US" dirty="0">
              <a:solidFill>
                <a:schemeClr val="tx1"/>
              </a:solidFill>
              <a:latin typeface="Times New Roman" panose="02020603050405020304"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785AD1E4-F874-26EF-8BF6-F13496C71BC1}"/>
              </a:ext>
            </a:extLst>
          </p:cNvPr>
          <p:cNvGraphicFramePr>
            <a:graphicFrameLocks noGrp="1"/>
          </p:cNvGraphicFramePr>
          <p:nvPr>
            <p:extLst>
              <p:ext uri="{D42A27DB-BD31-4B8C-83A1-F6EECF244321}">
                <p14:modId xmlns:p14="http://schemas.microsoft.com/office/powerpoint/2010/main" val="178484546"/>
              </p:ext>
            </p:extLst>
          </p:nvPr>
        </p:nvGraphicFramePr>
        <p:xfrm>
          <a:off x="6147057" y="1110102"/>
          <a:ext cx="5486143" cy="2279649"/>
        </p:xfrm>
        <a:graphic>
          <a:graphicData uri="http://schemas.openxmlformats.org/drawingml/2006/table">
            <a:tbl>
              <a:tblPr>
                <a:tableStyleId>{8EC20E35-A176-4012-BC5E-935CFFF8708E}</a:tableStyleId>
              </a:tblPr>
              <a:tblGrid>
                <a:gridCol w="1739851">
                  <a:extLst>
                    <a:ext uri="{9D8B030D-6E8A-4147-A177-3AD203B41FA5}">
                      <a16:colId xmlns:a16="http://schemas.microsoft.com/office/drawing/2014/main" val="20000"/>
                    </a:ext>
                  </a:extLst>
                </a:gridCol>
                <a:gridCol w="3746292">
                  <a:extLst>
                    <a:ext uri="{9D8B030D-6E8A-4147-A177-3AD203B41FA5}">
                      <a16:colId xmlns:a16="http://schemas.microsoft.com/office/drawing/2014/main" val="20001"/>
                    </a:ext>
                  </a:extLst>
                </a:gridCol>
              </a:tblGrid>
              <a:tr h="382834">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Name</a:t>
                      </a:r>
                      <a:endParaRPr kumimoji="0" 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Meaning</a:t>
                      </a:r>
                      <a:endParaRPr kumimoji="0" 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5208">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t>
                      </a:r>
                    </a:p>
                  </a:txBody>
                  <a:tcPr anchor="ctr" horzOverflow="overflow">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4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t=1: 2025, t=2: 2028, t=3: 2031, a total of three planning periods</a:t>
                      </a:r>
                    </a:p>
                  </a:txBody>
                  <a:tcPr anchor="ct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565939">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t>
                      </a:r>
                    </a:p>
                  </a:txBody>
                  <a:tcPr anchor="ctr" horzOverflow="overflow"/>
                </a:tc>
                <a:tc>
                  <a:txBody>
                    <a:bodyPr/>
                    <a:lstStyle/>
                    <a:p>
                      <a:pPr algn="l"/>
                      <a:r>
                        <a:rPr kumimoji="0" lang="en-US" altLang="zh-CN" sz="14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Water flow level: h=1 low water level, h=2 medium water level, h=3 high water level</a:t>
                      </a:r>
                      <a:endParaRPr lang="zh-CN" altLang="en-US" dirty="0"/>
                    </a:p>
                  </a:txBody>
                  <a:tcPr anchor="ctr" horzOverflow="overflow"/>
                </a:tc>
                <a:extLst>
                  <a:ext uri="{0D108BD9-81ED-4DB2-BD59-A6C34878D82A}">
                    <a16:rowId xmlns:a16="http://schemas.microsoft.com/office/drawing/2014/main" val="1758190225"/>
                  </a:ext>
                </a:extLst>
              </a:tr>
              <a:tr h="765668">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j</a:t>
                      </a:r>
                      <a:endParaRPr kumimoji="0" lang="zh-CN" altLang="en-US" sz="18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endParaRPr>
                    </a:p>
                  </a:txBody>
                  <a:tcPr anchor="ctr" horzOverflow="overflow"/>
                </a:tc>
                <a:tc>
                  <a:txBody>
                    <a:bodyPr/>
                    <a:lstStyle/>
                    <a:p>
                      <a:pPr algn="l"/>
                      <a:r>
                        <a:rPr kumimoji="0" lang="en-US" altLang="zh-CN" sz="14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Reservoirs: j = 1 Xinji Reservoir (XJ), j = 2 Wangfuzhou Reservoir (WFZ), j = 3 Cuijiaying Reservoir (CJY)</a:t>
                      </a:r>
                      <a:endParaRPr kumimoji="0" lang="zh-CN" altLang="en-US" sz="14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endParaRPr>
                    </a:p>
                  </a:txBody>
                  <a:tcPr anchor="ctr" horzOverflow="overflow"/>
                </a:tc>
                <a:extLst>
                  <a:ext uri="{0D108BD9-81ED-4DB2-BD59-A6C34878D82A}">
                    <a16:rowId xmlns:a16="http://schemas.microsoft.com/office/drawing/2014/main" val="4162461031"/>
                  </a:ext>
                </a:extLst>
              </a:tr>
            </a:tbl>
          </a:graphicData>
        </a:graphic>
      </p:graphicFrame>
      <p:sp>
        <p:nvSpPr>
          <p:cNvPr id="6" name="Rectangle 2">
            <a:extLst>
              <a:ext uri="{FF2B5EF4-FFF2-40B4-BE49-F238E27FC236}">
                <a16:creationId xmlns:a16="http://schemas.microsoft.com/office/drawing/2014/main" id="{339CAFB3-62A4-FA0F-091F-AD44D230B8A0}"/>
              </a:ext>
            </a:extLst>
          </p:cNvPr>
          <p:cNvSpPr>
            <a:spLocks noChangeArrowheads="1"/>
          </p:cNvSpPr>
          <p:nvPr/>
        </p:nvSpPr>
        <p:spPr bwMode="auto">
          <a:xfrm>
            <a:off x="6147057" y="649602"/>
            <a:ext cx="5158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ctr"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宋体" panose="02010600030101010101" pitchFamily="2" charset="-122"/>
                <a:cs typeface="Times New Roman" panose="02020603050405020304" pitchFamily="18" charset="0"/>
              </a:rPr>
              <a:t>Table 3.</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subscript</a:t>
            </a:r>
            <a:endParaRPr kumimoji="0" lang="en-US" altLang="zh-CN" sz="28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32849FA4-670F-2FB3-315C-AC87EC60476E}"/>
              </a:ext>
            </a:extLst>
          </p:cNvPr>
          <p:cNvSpPr txBox="1"/>
          <p:nvPr/>
        </p:nvSpPr>
        <p:spPr>
          <a:xfrm>
            <a:off x="6096000" y="3480919"/>
            <a:ext cx="5604588" cy="318735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According to the "Hydrological Yearbook of Xiangyang City," the 16-year rainfall evaluation division of Xiangyang City from 2005 to 2020 can be known.</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 both the dry and abundant water levels are considered as the 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 water level, the median probability is 81.25%;</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 the abundant water level is considered as the h=3 water level, the high probability is 12.50%; </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 the low water level is considered as the h=1 water level, the low probability is 6.25%.</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620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61971AF-56D9-0E57-FF29-48359DC65C28}"/>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C4BD3342-6880-C2A8-F02D-0F4676C5CE4D}"/>
              </a:ext>
            </a:extLst>
          </p:cNvPr>
          <p:cNvSpPr txBox="1"/>
          <p:nvPr/>
        </p:nvSpPr>
        <p:spPr>
          <a:xfrm>
            <a:off x="-9238" y="27808"/>
            <a:ext cx="7007197"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model</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AAEC4483-D80F-F3CC-3390-24780C462827}"/>
              </a:ext>
            </a:extLst>
          </p:cNvPr>
          <p:cNvGraphicFramePr>
            <a:graphicFrameLocks noGrp="1"/>
          </p:cNvGraphicFramePr>
          <p:nvPr>
            <p:extLst>
              <p:ext uri="{D42A27DB-BD31-4B8C-83A1-F6EECF244321}">
                <p14:modId xmlns:p14="http://schemas.microsoft.com/office/powerpoint/2010/main" val="1965751508"/>
              </p:ext>
            </p:extLst>
          </p:nvPr>
        </p:nvGraphicFramePr>
        <p:xfrm>
          <a:off x="208383" y="952528"/>
          <a:ext cx="11775233" cy="5877664"/>
        </p:xfrm>
        <a:graphic>
          <a:graphicData uri="http://schemas.openxmlformats.org/drawingml/2006/table">
            <a:tbl>
              <a:tblPr firstRow="1" firstCol="1" bandRow="1"/>
              <a:tblGrid>
                <a:gridCol w="8473766">
                  <a:extLst>
                    <a:ext uri="{9D8B030D-6E8A-4147-A177-3AD203B41FA5}">
                      <a16:colId xmlns:a16="http://schemas.microsoft.com/office/drawing/2014/main" val="1888502333"/>
                    </a:ext>
                  </a:extLst>
                </a:gridCol>
                <a:gridCol w="3301467">
                  <a:extLst>
                    <a:ext uri="{9D8B030D-6E8A-4147-A177-3AD203B41FA5}">
                      <a16:colId xmlns:a16="http://schemas.microsoft.com/office/drawing/2014/main" val="3963471742"/>
                    </a:ext>
                  </a:extLst>
                </a:gridCol>
              </a:tblGrid>
              <a:tr h="281139">
                <a:tc>
                  <a:txBody>
                    <a:bodyPr/>
                    <a:lstStyle/>
                    <a:p>
                      <a:pPr marL="0" marR="0" lvl="0" indent="304800" algn="ctr" defTabSz="914400" rtl="0" eaLnBrk="1" fontAlgn="auto" latinLnBrk="0" hangingPunct="1">
                        <a:lnSpc>
                          <a:spcPct val="100000"/>
                        </a:lnSpc>
                        <a:spcBef>
                          <a:spcPts val="0"/>
                        </a:spcBef>
                        <a:spcAft>
                          <a:spcPts val="0"/>
                        </a:spcAft>
                        <a:buClrTx/>
                        <a:buSzTx/>
                        <a:buFontTx/>
                        <a:buNone/>
                        <a:tabLst/>
                        <a:defRPr/>
                      </a:pPr>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Meaning</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304800" algn="ctr" defTabSz="914400" rtl="0" eaLnBrk="1" latinLnBrk="0" hangingPunct="1"/>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Abbreviation</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6375819"/>
                  </a:ext>
                </a:extLst>
              </a:tr>
              <a:tr h="348987">
                <a:tc gridSpan="2">
                  <a:txBody>
                    <a:bodyPr/>
                    <a:lstStyle/>
                    <a:p>
                      <a:pPr marL="0" indent="304800" algn="l" defTabSz="914400" rtl="0" eaLnBrk="1" latinLnBrk="0" hangingPunct="1"/>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Two-stage stochastic programming model parameters</a:t>
                      </a:r>
                    </a:p>
                  </a:txBody>
                  <a:tcPr marL="50992" marR="50992"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pPr marL="0" indent="304800" algn="l" defTabSz="914400" rtl="0" eaLnBrk="1" latinLnBrk="0" hangingPunct="1"/>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37062231"/>
                  </a:ext>
                </a:extLst>
              </a:tr>
              <a:tr h="302932">
                <a:tc>
                  <a:txBody>
                    <a:bodyPr/>
                    <a:lstStyle/>
                    <a:p>
                      <a:pPr marL="0" indent="304800" algn="l" defTabSz="914400" rtl="0" eaLnBrk="1" latinLnBrk="0" hangingPunct="1"/>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Agriculture/Industry/Municipality/hydropower generation expected unit benefit (100 million yuan)</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a:noFill/>
                    </a:lnB>
                  </a:tcPr>
                </a:tc>
                <a:tc>
                  <a:txBody>
                    <a:bodyPr/>
                    <a:lstStyle/>
                    <a:p>
                      <a:pPr marL="0" indent="304800" algn="l" defTabSz="914400" rtl="0" eaLnBrk="1" latinLnBrk="0" hangingPunct="1"/>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a:t>
                      </a:r>
                      <a:r>
                        <a:rPr lang="en-US"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BI</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BM</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BH</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endParaRPr lang="zh-CN" altLang="en-US"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a:noFill/>
                    </a:lnB>
                  </a:tcPr>
                </a:tc>
                <a:extLst>
                  <a:ext uri="{0D108BD9-81ED-4DB2-BD59-A6C34878D82A}">
                    <a16:rowId xmlns:a16="http://schemas.microsoft.com/office/drawing/2014/main" val="1096612237"/>
                  </a:ext>
                </a:extLst>
              </a:tr>
              <a:tr h="348987">
                <a:tc>
                  <a:txBody>
                    <a:bodyPr/>
                    <a:lstStyle/>
                    <a:p>
                      <a:pPr marL="0" indent="304800" algn="l" defTabSz="914400" rtl="0" eaLnBrk="1" latinLnBrk="0" hangingPunct="1"/>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high head</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a:noFill/>
                    </a:lnB>
                  </a:tcPr>
                </a:tc>
                <a:tc>
                  <a:txBody>
                    <a:bodyPr/>
                    <a:lstStyle/>
                    <a:p>
                      <a:pPr marL="0" indent="304800" algn="l" defTabSz="914400" rtl="0" eaLnBrk="1" latinLnBrk="0" hangingPunct="1"/>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Hs</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a:noFill/>
                    </a:lnB>
                  </a:tcPr>
                </a:tc>
                <a:extLst>
                  <a:ext uri="{0D108BD9-81ED-4DB2-BD59-A6C34878D82A}">
                    <a16:rowId xmlns:a16="http://schemas.microsoft.com/office/drawing/2014/main" val="2511720791"/>
                  </a:ext>
                </a:extLst>
              </a:tr>
              <a:tr h="348987">
                <a:tc>
                  <a:txBody>
                    <a:bodyPr/>
                    <a:lstStyle/>
                    <a:p>
                      <a:pPr marL="0" indent="304800" algn="l" defTabSz="914400" rtl="0" eaLnBrk="1" latinLnBrk="0" hangingPunct="1"/>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Low head</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a:noFill/>
                    </a:lnB>
                  </a:tcPr>
                </a:tc>
                <a:tc>
                  <a:txBody>
                    <a:bodyPr/>
                    <a:lstStyle/>
                    <a:p>
                      <a:pPr marL="0" indent="304800" algn="l" defTabSz="914400" rtl="0" eaLnBrk="1" latinLnBrk="0" hangingPunct="1"/>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a:noFill/>
                    </a:lnB>
                  </a:tcPr>
                </a:tc>
                <a:extLst>
                  <a:ext uri="{0D108BD9-81ED-4DB2-BD59-A6C34878D82A}">
                    <a16:rowId xmlns:a16="http://schemas.microsoft.com/office/drawing/2014/main" val="1128707294"/>
                  </a:ext>
                </a:extLst>
              </a:tr>
              <a:tr h="348987">
                <a:tc>
                  <a:txBody>
                    <a:bodyPr/>
                    <a:lstStyle/>
                    <a:p>
                      <a:pPr marL="0" indent="304800" algn="l" defTabSz="914400" rtl="0" eaLnBrk="1" latinLnBrk="0" hangingPunct="1"/>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head difference</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a:noFill/>
                    </a:lnB>
                  </a:tcPr>
                </a:tc>
                <a:tc>
                  <a:txBody>
                    <a:bodyPr/>
                    <a:lstStyle/>
                    <a:p>
                      <a:pPr marL="0" indent="304800" algn="l" defTabSz="914400" rtl="0" eaLnBrk="1" latinLnBrk="0" hangingPunct="1"/>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h_change</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a:noFill/>
                    </a:lnB>
                  </a:tcPr>
                </a:tc>
                <a:extLst>
                  <a:ext uri="{0D108BD9-81ED-4DB2-BD59-A6C34878D82A}">
                    <a16:rowId xmlns:a16="http://schemas.microsoft.com/office/drawing/2014/main" val="179165461"/>
                  </a:ext>
                </a:extLst>
              </a:tr>
              <a:tr h="562277">
                <a:tc>
                  <a:txBody>
                    <a:bodyPr/>
                    <a:lstStyle/>
                    <a:p>
                      <a:pPr marL="0" indent="304800" algn="l" defTabSz="914400" rtl="0" eaLnBrk="1" latinLnBrk="0" hangingPunct="1"/>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Expected water supply for Agriculture/Industry/Municipality/hydropower generation (100 million cubic meters)</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w="19050" cap="flat" cmpd="sng" algn="ctr">
                      <a:noFill/>
                      <a:prstDash val="solid"/>
                      <a:round/>
                      <a:headEnd type="none" w="med" len="med"/>
                      <a:tailEnd type="none" w="med" len="med"/>
                    </a:lnB>
                  </a:tcPr>
                </a:tc>
                <a:tc>
                  <a:txBody>
                    <a:bodyPr/>
                    <a:lstStyle/>
                    <a:p>
                      <a:pPr marL="0" indent="304800" algn="l" defTabSz="914400" rtl="0" eaLnBrk="1" latinLnBrk="0" hangingPunct="1"/>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EA</a:t>
                      </a:r>
                      <a:r>
                        <a:rPr lang="en-US"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EI</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EM</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EH</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3819642"/>
                  </a:ext>
                </a:extLst>
              </a:tr>
              <a:tr h="348987">
                <a:tc>
                  <a:txBody>
                    <a:bodyPr/>
                    <a:lstStyle/>
                    <a:p>
                      <a:pPr marL="0" indent="304800" algn="l" defTabSz="914400" rtl="0" eaLnBrk="1" latinLnBrk="0" hangingPunct="1"/>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Industrial expected unit loss (100 million yuan)</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tc>
                  <a:txBody>
                    <a:bodyPr/>
                    <a:lstStyle/>
                    <a:p>
                      <a:pPr marL="0" indent="304800" algn="l" defTabSz="914400" rtl="0" eaLnBrk="1" latinLnBrk="0" hangingPunct="1"/>
                      <a:r>
                        <a:rPr 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BDH</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2641525298"/>
                  </a:ext>
                </a:extLst>
              </a:tr>
              <a:tr h="562277">
                <a:tc>
                  <a:txBody>
                    <a:bodyPr/>
                    <a:lstStyle/>
                    <a:p>
                      <a:pPr marL="0" indent="304800" algn="l" defTabSz="914400" rtl="0" eaLnBrk="1" latinLnBrk="0" hangingPunct="1"/>
                      <a:r>
                        <a:rPr lang="en-US" altLang="zh-CN"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Net loss for municipality/agriculture/industry per volume of water not being delivered from reservoir j in period t</a:t>
                      </a:r>
                      <a:endParaRPr lang="zh-CN" altLang="en-US" sz="16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tc>
                  <a:txBody>
                    <a:bodyPr/>
                    <a:lstStyle/>
                    <a:p>
                      <a:pPr marL="0" marR="0" lvl="0" indent="304800" algn="l" defTabSz="914400" rtl="0" eaLnBrk="1" fontAlgn="auto" latinLnBrk="0" hangingPunct="1">
                        <a:lnSpc>
                          <a:spcPct val="100000"/>
                        </a:lnSpc>
                        <a:spcBef>
                          <a:spcPts val="0"/>
                        </a:spcBef>
                        <a:spcAft>
                          <a:spcPts val="0"/>
                        </a:spcAft>
                        <a:buClrTx/>
                        <a:buSzTx/>
                        <a:buFontTx/>
                        <a:buNone/>
                        <a:tabLst/>
                        <a:defRPr/>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BDM</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BDA</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BDI</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2161771446"/>
                  </a:ext>
                </a:extLst>
              </a:tr>
              <a:tr h="348987">
                <a:tc>
                  <a:txBody>
                    <a:bodyPr/>
                    <a:lstStyle/>
                    <a:p>
                      <a:pPr indent="3048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Reservoir coefficient</a:t>
                      </a:r>
                      <a:r>
                        <a:rPr lang="en-US" altLang="zh-CN" sz="1600" kern="100" baseline="30000" dirty="0">
                          <a:effectLst/>
                          <a:latin typeface="Times New Roman" panose="02020603050405020304" pitchFamily="18" charset="0"/>
                          <a:ea typeface="宋体" panose="02010600030101010101" pitchFamily="2" charset="-122"/>
                          <a:cs typeface="Times New Roman" panose="02020603050405020304" pitchFamily="18" charset="0"/>
                        </a:rPr>
                        <a:t>[40]</a:t>
                      </a:r>
                      <a:endParaRPr lang="zh-CN" sz="1600" kern="100" baseline="300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tc>
                  <a:txBody>
                    <a:bodyPr/>
                    <a:lstStyle/>
                    <a:p>
                      <a:pPr indent="304800" algn="l"/>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Usα</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2792251591"/>
                  </a:ext>
                </a:extLst>
              </a:tr>
              <a:tr h="348987">
                <a:tc>
                  <a:txBody>
                    <a:bodyPr/>
                    <a:lstStyle/>
                    <a:p>
                      <a:pPr indent="3048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Probability coefficient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tc>
                  <a:txBody>
                    <a:bodyPr/>
                    <a:lstStyle/>
                    <a:p>
                      <a:pPr indent="304800" algn="l"/>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a:t>
                      </a:r>
                      <a:r>
                        <a:rPr lang="en-US" sz="1600" kern="100" baseline="-25000" dirty="0">
                          <a:effectLst/>
                          <a:latin typeface="Times New Roman" panose="02020603050405020304" pitchFamily="18" charset="0"/>
                          <a:ea typeface="宋体" panose="02010600030101010101" pitchFamily="2" charset="-122"/>
                          <a:cs typeface="Times New Roman" panose="02020603050405020304" pitchFamily="18" charset="0"/>
                        </a:rPr>
                        <a:t>htj</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24450373"/>
                  </a:ext>
                </a:extLst>
              </a:tr>
              <a:tr h="401783">
                <a:tc>
                  <a:txBody>
                    <a:bodyPr/>
                    <a:lstStyle/>
                    <a:p>
                      <a:pPr indent="304800" algn="l"/>
                      <a:r>
                        <a:rPr lang="en-US" altLang="zh-CN" sz="1600" kern="100" dirty="0">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rPr>
                        <a:t>Water shortage for agriculture/industry/municipality/ from reservoir j in period t (m 3 )</a:t>
                      </a:r>
                      <a:endParaRPr lang="zh-CN" sz="1600" kern="100" dirty="0">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tc>
                  <a:txBody>
                    <a:bodyPr/>
                    <a:lstStyle/>
                    <a:p>
                      <a:pPr indent="304800" algn="l"/>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DA</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DI</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DM</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452203068"/>
                  </a:ext>
                </a:extLst>
              </a:tr>
              <a:tr h="348987">
                <a:tc>
                  <a:txBody>
                    <a:bodyPr/>
                    <a:lstStyle/>
                    <a:p>
                      <a:pPr indent="304800" algn="l"/>
                      <a:r>
                        <a:rPr lang="en-US" altLang="zh-CN" sz="1600" kern="100" dirty="0">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rPr>
                        <a:t>Water shortage for hydropower generation from reservoir j in period t (m 3 )</a:t>
                      </a:r>
                    </a:p>
                  </a:txBody>
                  <a:tcPr marL="68580" marR="68580" marT="0" marB="0">
                    <a:lnL>
                      <a:noFill/>
                    </a:lnL>
                    <a:lnR>
                      <a:noFill/>
                    </a:lnR>
                    <a:lnT>
                      <a:noFill/>
                    </a:lnT>
                    <a:lnB w="19050" cap="flat" cmpd="sng" algn="ctr">
                      <a:noFill/>
                      <a:prstDash val="solid"/>
                      <a:round/>
                      <a:headEnd type="none" w="med" len="med"/>
                      <a:tailEnd type="none" w="med" len="med"/>
                    </a:lnB>
                  </a:tcPr>
                </a:tc>
                <a:tc>
                  <a:txBody>
                    <a:bodyPr/>
                    <a:lstStyle/>
                    <a:p>
                      <a:pPr indent="304800" algn="l"/>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DH</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1771771198"/>
                  </a:ext>
                </a:extLst>
              </a:tr>
              <a:tr h="348987">
                <a:tc>
                  <a:txBody>
                    <a:bodyPr/>
                    <a:lstStyle/>
                    <a:p>
                      <a:pPr indent="3048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Loss of flood water for municipality/agriculture/industry/ecology/electricity per volume of water being delivered from reservoir j in period t (RMB ¥/m 3 )</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tc>
                  <a:txBody>
                    <a:bodyPr/>
                    <a:lstStyle/>
                    <a:p>
                      <a:pPr indent="3048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LA</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LI</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LIM</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LH</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492885689"/>
                  </a:ext>
                </a:extLst>
              </a:tr>
              <a:tr h="348987">
                <a:tc>
                  <a:txBody>
                    <a:bodyPr/>
                    <a:lstStyle/>
                    <a:p>
                      <a:pPr indent="304800" algn="l"/>
                      <a:r>
                        <a:rPr lang="en-US" altLang="zh-CN" sz="1600" kern="100" dirty="0">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rPr>
                        <a:t>Surplus water (in flooding season) for municipality/agriculture/industry/ecology/electricity from reservoir j in period t (m 3 )</a:t>
                      </a:r>
                      <a:endParaRPr lang="zh-CN" sz="1600" kern="100" dirty="0">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indent="3048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FA</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FI</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FM</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FH</a:t>
                      </a:r>
                      <a:r>
                        <a:rPr lang="en-US" altLang="zh-CN" sz="160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1666502"/>
                  </a:ext>
                </a:extLst>
              </a:tr>
            </a:tbl>
          </a:graphicData>
        </a:graphic>
      </p:graphicFrame>
      <p:sp>
        <p:nvSpPr>
          <p:cNvPr id="5" name="Rectangle 2">
            <a:extLst>
              <a:ext uri="{FF2B5EF4-FFF2-40B4-BE49-F238E27FC236}">
                <a16:creationId xmlns:a16="http://schemas.microsoft.com/office/drawing/2014/main" id="{D1022CAE-4B26-18B6-AA41-6FFCD38C3801}"/>
              </a:ext>
            </a:extLst>
          </p:cNvPr>
          <p:cNvSpPr>
            <a:spLocks noChangeArrowheads="1"/>
          </p:cNvSpPr>
          <p:nvPr/>
        </p:nvSpPr>
        <p:spPr bwMode="auto">
          <a:xfrm>
            <a:off x="2812918" y="585427"/>
            <a:ext cx="5158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Table 4.</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Abbreviation</a:t>
            </a:r>
            <a:endParaRPr lang="zh-CN" altLang="en-US"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C2381A20-53CF-32AE-0290-CB1AE32F5340}"/>
              </a:ext>
            </a:extLst>
          </p:cNvPr>
          <p:cNvSpPr/>
          <p:nvPr/>
        </p:nvSpPr>
        <p:spPr>
          <a:xfrm>
            <a:off x="4640425" y="4329406"/>
            <a:ext cx="1859902" cy="634482"/>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b="1" dirty="0"/>
              <a:t>Pink: Output</a:t>
            </a:r>
            <a:endParaRPr lang="zh-CN" altLang="en-US" b="1" dirty="0"/>
          </a:p>
        </p:txBody>
      </p:sp>
    </p:spTree>
    <p:extLst>
      <p:ext uri="{BB962C8B-B14F-4D97-AF65-F5344CB8AC3E}">
        <p14:creationId xmlns:p14="http://schemas.microsoft.com/office/powerpoint/2010/main" val="2209225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D9B0F8F-9616-7F2B-7FCB-35D0FF8EB82C}"/>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BE920661-D9B1-08C0-A42E-0B581053504A}"/>
              </a:ext>
            </a:extLst>
          </p:cNvPr>
          <p:cNvSpPr txBox="1"/>
          <p:nvPr/>
        </p:nvSpPr>
        <p:spPr>
          <a:xfrm>
            <a:off x="-9238" y="27808"/>
            <a:ext cx="6969875"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model</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8C3B47DC-093F-D6E2-E07F-AC4041B5CBA3}"/>
              </a:ext>
            </a:extLst>
          </p:cNvPr>
          <p:cNvGraphicFramePr>
            <a:graphicFrameLocks noChangeAspect="1"/>
          </p:cNvGraphicFramePr>
          <p:nvPr>
            <p:extLst>
              <p:ext uri="{D42A27DB-BD31-4B8C-83A1-F6EECF244321}">
                <p14:modId xmlns:p14="http://schemas.microsoft.com/office/powerpoint/2010/main" val="1222979879"/>
              </p:ext>
            </p:extLst>
          </p:nvPr>
        </p:nvGraphicFramePr>
        <p:xfrm>
          <a:off x="292359" y="1049908"/>
          <a:ext cx="5032311" cy="5692019"/>
        </p:xfrm>
        <a:graphic>
          <a:graphicData uri="http://schemas.openxmlformats.org/presentationml/2006/ole">
            <mc:AlternateContent xmlns:mc="http://schemas.openxmlformats.org/markup-compatibility/2006">
              <mc:Choice xmlns:v="urn:schemas-microsoft-com:vml" Requires="v">
                <p:oleObj name="Equation" r:id="rId2" imgW="3784320" imgH="4546440" progId="Equation.DSMT4">
                  <p:embed/>
                </p:oleObj>
              </mc:Choice>
              <mc:Fallback>
                <p:oleObj name="Equation" r:id="rId2" imgW="3784320" imgH="4546440" progId="Equation.DSMT4">
                  <p:embed/>
                  <p:pic>
                    <p:nvPicPr>
                      <p:cNvPr id="7" name="对象 6">
                        <a:extLst>
                          <a:ext uri="{FF2B5EF4-FFF2-40B4-BE49-F238E27FC236}">
                            <a16:creationId xmlns:a16="http://schemas.microsoft.com/office/drawing/2014/main" id="{2AE36E57-0D12-F024-A5F6-283A38D4DEEF}"/>
                          </a:ext>
                        </a:extLst>
                      </p:cNvPr>
                      <p:cNvPicPr/>
                      <p:nvPr/>
                    </p:nvPicPr>
                    <p:blipFill>
                      <a:blip r:embed="rId3"/>
                      <a:stretch>
                        <a:fillRect/>
                      </a:stretch>
                    </p:blipFill>
                    <p:spPr>
                      <a:xfrm>
                        <a:off x="292359" y="1049908"/>
                        <a:ext cx="5032311" cy="5692019"/>
                      </a:xfrm>
                      <a:prstGeom prst="rect">
                        <a:avLst/>
                      </a:prstGeom>
                    </p:spPr>
                  </p:pic>
                </p:oleObj>
              </mc:Fallback>
            </mc:AlternateContent>
          </a:graphicData>
        </a:graphic>
      </p:graphicFrame>
      <p:sp>
        <p:nvSpPr>
          <p:cNvPr id="6" name="矩形: 圆角 5">
            <a:extLst>
              <a:ext uri="{FF2B5EF4-FFF2-40B4-BE49-F238E27FC236}">
                <a16:creationId xmlns:a16="http://schemas.microsoft.com/office/drawing/2014/main" id="{BD3645F9-7C32-AB55-545E-1595D9DC0CD2}"/>
              </a:ext>
            </a:extLst>
          </p:cNvPr>
          <p:cNvSpPr/>
          <p:nvPr/>
        </p:nvSpPr>
        <p:spPr>
          <a:xfrm>
            <a:off x="292360" y="656771"/>
            <a:ext cx="5032310" cy="31332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Total system benefit</a:t>
            </a:r>
            <a:endParaRPr lang="zh-CN" altLang="en-US"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2A9AB88A-8580-5B93-90FF-81DDDCBB58B2}"/>
              </a:ext>
            </a:extLst>
          </p:cNvPr>
          <p:cNvGraphicFramePr>
            <a:graphicFrameLocks noGrp="1"/>
          </p:cNvGraphicFramePr>
          <p:nvPr>
            <p:extLst>
              <p:ext uri="{D42A27DB-BD31-4B8C-83A1-F6EECF244321}">
                <p14:modId xmlns:p14="http://schemas.microsoft.com/office/powerpoint/2010/main" val="647250963"/>
              </p:ext>
            </p:extLst>
          </p:nvPr>
        </p:nvGraphicFramePr>
        <p:xfrm>
          <a:off x="5424196" y="3101776"/>
          <a:ext cx="6612294" cy="3355384"/>
        </p:xfrm>
        <a:graphic>
          <a:graphicData uri="http://schemas.openxmlformats.org/drawingml/2006/table">
            <a:tbl>
              <a:tblPr firstRow="1" firstCol="1" bandRow="1"/>
              <a:tblGrid>
                <a:gridCol w="4002178">
                  <a:extLst>
                    <a:ext uri="{9D8B030D-6E8A-4147-A177-3AD203B41FA5}">
                      <a16:colId xmlns:a16="http://schemas.microsoft.com/office/drawing/2014/main" val="3282021274"/>
                    </a:ext>
                  </a:extLst>
                </a:gridCol>
                <a:gridCol w="2610116">
                  <a:extLst>
                    <a:ext uri="{9D8B030D-6E8A-4147-A177-3AD203B41FA5}">
                      <a16:colId xmlns:a16="http://schemas.microsoft.com/office/drawing/2014/main" val="509761120"/>
                    </a:ext>
                  </a:extLst>
                </a:gridCol>
              </a:tblGrid>
              <a:tr h="385211">
                <a:tc>
                  <a:txBody>
                    <a:bodyPr/>
                    <a:lstStyle/>
                    <a:p>
                      <a:pPr marL="0" marR="0" lvl="0" indent="304800" algn="ctr"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Meaning</a:t>
                      </a:r>
                      <a:endParaRPr lang="zh-CN" altLang="en-US"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304800" algn="ctr"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Abbreviation</a:t>
                      </a:r>
                      <a:endParaRPr lang="zh-CN" altLang="en-US"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625138"/>
                  </a:ext>
                </a:extLst>
              </a:tr>
              <a:tr h="561283">
                <a:tc>
                  <a:txBody>
                    <a:bodyPr/>
                    <a:lstStyle/>
                    <a:p>
                      <a:pPr indent="304800" algn="ct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water mass balance in CJY/XJ/WFZ reservoir</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marL="0" marR="0" lvl="0" indent="304800" algn="l" defTabSz="914400" rtl="0" eaLnBrk="1" fontAlgn="auto" latinLnBrk="0" hangingPunct="1">
                        <a:lnSpc>
                          <a:spcPct val="100000"/>
                        </a:lnSpc>
                        <a:spcBef>
                          <a:spcPts val="0"/>
                        </a:spcBef>
                        <a:spcAft>
                          <a:spcPts val="0"/>
                        </a:spcAft>
                        <a:buClrTx/>
                        <a:buSzTx/>
                        <a:buFontTx/>
                        <a:buNone/>
                        <a:tabLst/>
                        <a:defRPr/>
                      </a:pPr>
                      <a:r>
                        <a:rPr lang="en-US" sz="1400" kern="100" dirty="0">
                          <a:effectLst/>
                          <a:latin typeface="Times New Roman" panose="02020603050405020304" pitchFamily="18" charset="0"/>
                          <a:ea typeface="宋体" panose="02010600030101010101" pitchFamily="2" charset="-122"/>
                          <a:cs typeface="等线 Light" panose="02010600030101010101" pitchFamily="2" charset="-122"/>
                        </a:rPr>
                        <a:t>R</a:t>
                      </a:r>
                      <a:r>
                        <a:rPr lang="en-US"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1</a:t>
                      </a:r>
                      <a:r>
                        <a:rPr lang="en-US"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thj</a:t>
                      </a:r>
                      <a:r>
                        <a:rPr lang="en-US" sz="1400" kern="100" dirty="0">
                          <a:effectLst/>
                          <a:latin typeface="Times New Roman" panose="02020603050405020304" pitchFamily="18" charset="0"/>
                          <a:ea typeface="宋体" panose="02010600030101010101" pitchFamily="2" charset="-122"/>
                          <a:cs typeface="等线 Light" panose="02010600030101010101" pitchFamily="2" charset="-122"/>
                        </a:rPr>
                        <a:t>, </a:t>
                      </a: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R</a:t>
                      </a:r>
                      <a:r>
                        <a:rPr lang="en-US" altLang="zh-CN"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2</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thj</a:t>
                      </a: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 R</a:t>
                      </a:r>
                      <a:r>
                        <a:rPr lang="en-US" altLang="zh-CN"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3</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thj</a:t>
                      </a:r>
                      <a:endParaRPr lang="zh-CN" alt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p>
                      <a:pPr indent="304800" algn="l"/>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561758367"/>
                  </a:ext>
                </a:extLst>
              </a:tr>
              <a:tr h="385211">
                <a:tc>
                  <a:txBody>
                    <a:bodyPr/>
                    <a:lstStyle/>
                    <a:p>
                      <a:pPr indent="304800" algn="ct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Rainfall in CJY/XJ/WFZ Reservoir</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a:noFill/>
                    </a:lnB>
                  </a:tcPr>
                </a:tc>
                <a:tc>
                  <a:txBody>
                    <a:bodyPr/>
                    <a:lstStyle/>
                    <a:p>
                      <a:pPr indent="304800" algn="l"/>
                      <a:r>
                        <a:rPr lang="en-US" altLang="zh-CN" sz="1400" kern="100" baseline="0" dirty="0">
                          <a:effectLst/>
                          <a:latin typeface="Times New Roman" panose="02020603050405020304" pitchFamily="18" charset="0"/>
                          <a:ea typeface="宋体" panose="02010600030101010101" pitchFamily="2" charset="-122"/>
                          <a:cs typeface="等线 Light" panose="02010600030101010101" pitchFamily="2" charset="-122"/>
                        </a:rPr>
                        <a:t>Q</a:t>
                      </a:r>
                      <a:r>
                        <a:rPr lang="en-US" altLang="zh-CN"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1</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th</a:t>
                      </a:r>
                      <a:r>
                        <a:rPr lang="en-US" altLang="zh-CN" sz="1400" kern="100" baseline="0" dirty="0">
                          <a:effectLst/>
                          <a:latin typeface="Times New Roman" panose="02020603050405020304" pitchFamily="18" charset="0"/>
                          <a:ea typeface="宋体" panose="02010600030101010101" pitchFamily="2" charset="-122"/>
                          <a:cs typeface="等线 Light" panose="02010600030101010101" pitchFamily="2" charset="-122"/>
                        </a:rPr>
                        <a:t>, Q</a:t>
                      </a:r>
                      <a:r>
                        <a:rPr lang="en-US" altLang="zh-CN"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2</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th</a:t>
                      </a:r>
                      <a:r>
                        <a:rPr lang="en-US" altLang="zh-CN" sz="1400" kern="100" baseline="0" dirty="0">
                          <a:effectLst/>
                          <a:latin typeface="Times New Roman" panose="02020603050405020304" pitchFamily="18" charset="0"/>
                          <a:ea typeface="宋体" panose="02010600030101010101" pitchFamily="2" charset="-122"/>
                          <a:cs typeface="等线 Light" panose="02010600030101010101" pitchFamily="2" charset="-122"/>
                        </a:rPr>
                        <a:t>, Q</a:t>
                      </a:r>
                      <a:r>
                        <a:rPr lang="en-US" altLang="zh-CN"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3</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th</a:t>
                      </a:r>
                      <a:r>
                        <a:rPr lang="en-US" altLang="zh-CN" sz="1400" kern="100" baseline="0" dirty="0">
                          <a:effectLst/>
                          <a:latin typeface="Times New Roman" panose="02020603050405020304" pitchFamily="18" charset="0"/>
                          <a:ea typeface="宋体" panose="02010600030101010101" pitchFamily="2" charset="-122"/>
                          <a:cs typeface="等线 Light" panose="02010600030101010101" pitchFamily="2" charset="-122"/>
                        </a:rPr>
                        <a:t>,</a:t>
                      </a:r>
                      <a:endParaRPr lang="zh-CN" sz="1400" kern="100" baseline="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4152237399"/>
                  </a:ext>
                </a:extLst>
              </a:tr>
              <a:tr h="482835">
                <a:tc>
                  <a:txBody>
                    <a:bodyPr/>
                    <a:lstStyle/>
                    <a:p>
                      <a:pPr indent="304800" algn="ct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Inflow of CJY/XJ/WFZ Reservoir</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a:noFill/>
                    </a:lnB>
                  </a:tcPr>
                </a:tc>
                <a:tc>
                  <a:txBody>
                    <a:bodyPr/>
                    <a:lstStyle/>
                    <a:p>
                      <a:pPr indent="304800" algn="l"/>
                      <a:r>
                        <a:rPr lang="en-US" sz="1400" kern="100" dirty="0">
                          <a:effectLst/>
                          <a:latin typeface="Times New Roman" panose="02020603050405020304" pitchFamily="18" charset="0"/>
                          <a:ea typeface="宋体" panose="02010600030101010101" pitchFamily="2" charset="-122"/>
                          <a:cs typeface="等线 Light" panose="02010600030101010101" pitchFamily="2" charset="-122"/>
                        </a:rPr>
                        <a:t>S</a:t>
                      </a:r>
                      <a:r>
                        <a:rPr lang="en-US"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1</a:t>
                      </a:r>
                      <a:r>
                        <a:rPr lang="en-US"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th</a:t>
                      </a:r>
                      <a:r>
                        <a:rPr lang="en-US" sz="1400" kern="100" dirty="0">
                          <a:effectLst/>
                          <a:latin typeface="Times New Roman" panose="02020603050405020304" pitchFamily="18" charset="0"/>
                          <a:ea typeface="宋体" panose="02010600030101010101" pitchFamily="2" charset="-122"/>
                          <a:cs typeface="等线 Light" panose="02010600030101010101" pitchFamily="2" charset="-122"/>
                        </a:rPr>
                        <a:t>,</a:t>
                      </a: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 S2</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th</a:t>
                      </a: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 S3</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th</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412692305"/>
                  </a:ext>
                </a:extLst>
              </a:tr>
              <a:tr h="385211">
                <a:tc>
                  <a:txBody>
                    <a:bodyPr/>
                    <a:lstStyle/>
                    <a:p>
                      <a:pPr marL="0" marR="0" lvl="0" indent="304800" algn="ctr" defTabSz="914400" rtl="0" eaLnBrk="1" fontAlgn="auto" latinLnBrk="0" hangingPunct="1">
                        <a:lnSpc>
                          <a:spcPct val="100000"/>
                        </a:lnSpc>
                        <a:spcBef>
                          <a:spcPts val="0"/>
                        </a:spcBef>
                        <a:spcAft>
                          <a:spcPts val="0"/>
                        </a:spcAft>
                        <a:buClrTx/>
                        <a:buSzTx/>
                        <a:buFontTx/>
                        <a:buNone/>
                        <a:tabLst/>
                        <a:defRPr/>
                      </a:pP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Outflow of CJY/XJ/WFZ Reservoir</a:t>
                      </a:r>
                      <a:endParaRPr lang="zh-CN" alt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a:noFill/>
                    </a:lnB>
                  </a:tcPr>
                </a:tc>
                <a:tc>
                  <a:txBody>
                    <a:bodyPr/>
                    <a:lstStyle/>
                    <a:p>
                      <a:pPr indent="304800" algn="l"/>
                      <a:r>
                        <a:rPr lang="en-US" sz="1400" kern="100" dirty="0">
                          <a:effectLst/>
                          <a:latin typeface="Times New Roman" panose="02020603050405020304" pitchFamily="18" charset="0"/>
                          <a:ea typeface="宋体" panose="02010600030101010101" pitchFamily="2" charset="-122"/>
                          <a:cs typeface="等线 Light" panose="02010600030101010101" pitchFamily="2" charset="-122"/>
                        </a:rPr>
                        <a:t>S</a:t>
                      </a:r>
                      <a:r>
                        <a:rPr lang="en-US"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1</a:t>
                      </a:r>
                      <a:r>
                        <a:rPr lang="en-US"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t+1)h</a:t>
                      </a: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 S</a:t>
                      </a:r>
                      <a:r>
                        <a:rPr lang="en-US" altLang="zh-CN"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2</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(t+1)h</a:t>
                      </a: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 S</a:t>
                      </a:r>
                      <a:r>
                        <a:rPr lang="en-US" altLang="zh-CN" sz="1400" kern="100" baseline="30000" dirty="0">
                          <a:effectLst/>
                          <a:latin typeface="Times New Roman" panose="02020603050405020304" pitchFamily="18" charset="0"/>
                          <a:ea typeface="宋体" panose="02010600030101010101" pitchFamily="2" charset="-122"/>
                          <a:cs typeface="等线 Light" panose="02010600030101010101" pitchFamily="2" charset="-122"/>
                        </a:rPr>
                        <a:t>3</a:t>
                      </a:r>
                      <a:r>
                        <a:rPr lang="en-US" altLang="zh-CN" sz="1400" kern="100" baseline="-25000" dirty="0">
                          <a:effectLst/>
                          <a:latin typeface="Times New Roman" panose="02020603050405020304" pitchFamily="18" charset="0"/>
                          <a:ea typeface="宋体" panose="02010600030101010101" pitchFamily="2" charset="-122"/>
                          <a:cs typeface="等线 Light" panose="02010600030101010101" pitchFamily="2" charset="-122"/>
                        </a:rPr>
                        <a:t>(t+1)h</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329169010"/>
                  </a:ext>
                </a:extLst>
              </a:tr>
              <a:tr h="385211">
                <a:tc>
                  <a:txBody>
                    <a:bodyPr/>
                    <a:lstStyle/>
                    <a:p>
                      <a:pPr algn="ctr"/>
                      <a:r>
                        <a:rPr lang="en-US" altLang="zh-CN" sz="1400" kern="100" dirty="0">
                          <a:effectLst/>
                          <a:latin typeface="Times New Roman" panose="02020603050405020304" pitchFamily="18" charset="0"/>
                          <a:ea typeface="宋体" panose="02010600030101010101" pitchFamily="2" charset="-122"/>
                          <a:cs typeface="等线 Light" panose="02010600030101010101" pitchFamily="2" charset="-122"/>
                        </a:rPr>
                        <a:t>Evaporation of CJY/XJ/WFZ Reservoir</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9050" cap="flat" cmpd="sng" algn="ctr">
                      <a:noFill/>
                      <a:prstDash val="solid"/>
                      <a:round/>
                      <a:headEnd type="none" w="med" len="med"/>
                      <a:tailEnd type="none" w="med" len="med"/>
                    </a:lnB>
                  </a:tcPr>
                </a:tc>
                <a:tc>
                  <a:txBody>
                    <a:bodyPr/>
                    <a:lstStyle/>
                    <a:p>
                      <a:pPr algn="l"/>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E</a:t>
                      </a:r>
                      <a:r>
                        <a:rPr lang="en-US" sz="1400"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r>
                        <a:rPr lang="en-US" sz="14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E</a:t>
                      </a:r>
                      <a:r>
                        <a:rPr lang="en-US" altLang="zh-CN" sz="1400" kern="100" baseline="30000" dirty="0">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4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E</a:t>
                      </a:r>
                      <a:r>
                        <a:rPr lang="en-US" altLang="zh-CN" sz="1400" kern="100" baseline="30000" dirty="0">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14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2089679583"/>
                  </a:ext>
                </a:extLst>
              </a:tr>
              <a:tr h="385211">
                <a:tc>
                  <a:txBody>
                    <a:bodyPr/>
                    <a:lstStyle/>
                    <a:p>
                      <a:pPr algn="ct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The water surface area of CJY/XJ/WFZ Reservoir</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9050" cap="flat" cmpd="sng" algn="ctr">
                      <a:noFill/>
                      <a:prstDash val="solid"/>
                      <a:round/>
                      <a:headEnd type="none" w="med" len="med"/>
                      <a:tailEnd type="none" w="med" len="med"/>
                    </a:lnB>
                  </a:tcPr>
                </a:tc>
                <a:tc>
                  <a:txBody>
                    <a:bodyPr/>
                    <a:lstStyle/>
                    <a:p>
                      <a:pPr algn="l"/>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a:t>
                      </a:r>
                      <a:r>
                        <a:rPr lang="en-US" sz="1400"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r>
                        <a:rPr lang="en-US" sz="14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a:t>
                      </a:r>
                      <a:r>
                        <a:rPr lang="en-US" altLang="zh-CN" sz="1400" kern="100" baseline="30000" dirty="0">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4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a:t>
                      </a:r>
                      <a:r>
                        <a:rPr lang="en-US" altLang="zh-CN" sz="1400" kern="100" baseline="30000" dirty="0">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14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090083883"/>
                  </a:ext>
                </a:extLst>
              </a:tr>
              <a:tr h="385211">
                <a:tc>
                  <a:txBody>
                    <a:bodyPr/>
                    <a:lstStyle/>
                    <a:p>
                      <a:pPr algn="ct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Natural Evaporation of CJY/XJ/WFZ Reservoir</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E</a:t>
                      </a:r>
                      <a:r>
                        <a:rPr lang="en-US" altLang="zh-CN" sz="1400"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r>
                        <a:rPr lang="en-US" altLang="zh-CN" sz="14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th,nature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E</a:t>
                      </a:r>
                      <a:r>
                        <a:rPr lang="en-US" altLang="zh-CN" sz="1400" kern="100" baseline="30000" dirty="0">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4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th,nature</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E</a:t>
                      </a:r>
                      <a:r>
                        <a:rPr lang="en-US" altLang="zh-CN" sz="1400" kern="100" baseline="30000" dirty="0">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14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th,nature</a:t>
                      </a:r>
                      <a:endParaRPr lang="zh-CN" sz="14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1300511"/>
                  </a:ext>
                </a:extLst>
              </a:tr>
            </a:tbl>
          </a:graphicData>
        </a:graphic>
      </p:graphicFrame>
      <p:sp>
        <p:nvSpPr>
          <p:cNvPr id="7" name="Rectangle 2">
            <a:extLst>
              <a:ext uri="{FF2B5EF4-FFF2-40B4-BE49-F238E27FC236}">
                <a16:creationId xmlns:a16="http://schemas.microsoft.com/office/drawing/2014/main" id="{A056487D-899F-52F3-3100-476BE3E119F1}"/>
              </a:ext>
            </a:extLst>
          </p:cNvPr>
          <p:cNvSpPr>
            <a:spLocks noChangeArrowheads="1"/>
          </p:cNvSpPr>
          <p:nvPr/>
        </p:nvSpPr>
        <p:spPr bwMode="auto">
          <a:xfrm>
            <a:off x="5414064" y="2552743"/>
            <a:ext cx="64855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Table 5.</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Abbreviation</a:t>
            </a:r>
            <a:endParaRPr lang="zh-CN" altLang="en-US"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418E6610-A6E9-143C-0F3B-2D94DAD07E4B}"/>
              </a:ext>
            </a:extLst>
          </p:cNvPr>
          <p:cNvSpPr txBox="1"/>
          <p:nvPr/>
        </p:nvSpPr>
        <p:spPr>
          <a:xfrm>
            <a:off x="6197082" y="1650170"/>
            <a:ext cx="4657530" cy="541815"/>
          </a:xfrm>
          <a:prstGeom prst="rect">
            <a:avLst/>
          </a:prstGeom>
          <a:noFill/>
        </p:spPr>
        <p:txBody>
          <a:bodyPr wrap="square">
            <a:spAutoFit/>
          </a:bodyPr>
          <a:lstStyle/>
          <a:p>
            <a:pPr eaLnBrk="1" hangingPunct="1">
              <a:lnSpc>
                <a:spcPct val="80000"/>
              </a:lnSpc>
            </a:pPr>
            <a:r>
              <a:rPr lang="en-US" altLang="zh-CN" sz="1800" b="1" i="1" dirty="0">
                <a:solidFill>
                  <a:srgbClr val="FFFF66"/>
                </a:solidFill>
                <a:highlight>
                  <a:srgbClr val="000000"/>
                </a:highlight>
              </a:rPr>
              <a:t>Water balance:</a:t>
            </a:r>
          </a:p>
          <a:p>
            <a:pPr eaLnBrk="1" hangingPunct="1">
              <a:lnSpc>
                <a:spcPct val="80000"/>
              </a:lnSpc>
            </a:pPr>
            <a:r>
              <a:rPr lang="en-US" altLang="zh-CN" sz="1800" b="1" i="1" dirty="0">
                <a:solidFill>
                  <a:srgbClr val="FFFF66"/>
                </a:solidFill>
                <a:highlight>
                  <a:srgbClr val="000000"/>
                </a:highlight>
              </a:rPr>
              <a:t>Inflow  </a:t>
            </a:r>
            <a:r>
              <a:rPr lang="zh-CN" altLang="en-US" sz="1800" b="1" dirty="0">
                <a:solidFill>
                  <a:srgbClr val="FFFF66"/>
                </a:solidFill>
                <a:highlight>
                  <a:srgbClr val="000000"/>
                </a:highlight>
              </a:rPr>
              <a:t>－</a:t>
            </a:r>
            <a:r>
              <a:rPr lang="zh-CN" altLang="en-US" sz="1800" b="1" i="1" dirty="0">
                <a:solidFill>
                  <a:srgbClr val="FFFF66"/>
                </a:solidFill>
                <a:highlight>
                  <a:srgbClr val="000000"/>
                </a:highlight>
              </a:rPr>
              <a:t>  </a:t>
            </a:r>
            <a:r>
              <a:rPr lang="en-US" altLang="zh-CN" sz="1800" b="1" i="1" dirty="0">
                <a:solidFill>
                  <a:srgbClr val="FFFF66"/>
                </a:solidFill>
                <a:highlight>
                  <a:srgbClr val="000000"/>
                </a:highlight>
              </a:rPr>
              <a:t>Outflow </a:t>
            </a:r>
            <a:r>
              <a:rPr lang="zh-CN" altLang="en-US" sz="1800" b="1" dirty="0">
                <a:solidFill>
                  <a:srgbClr val="FFFF66"/>
                </a:solidFill>
                <a:highlight>
                  <a:srgbClr val="000000"/>
                </a:highlight>
              </a:rPr>
              <a:t>＝</a:t>
            </a:r>
            <a:r>
              <a:rPr lang="zh-CN" altLang="en-US" sz="1800" b="1" i="1" dirty="0">
                <a:solidFill>
                  <a:srgbClr val="FFFF66"/>
                </a:solidFill>
                <a:highlight>
                  <a:srgbClr val="000000"/>
                </a:highlight>
              </a:rPr>
              <a:t> </a:t>
            </a:r>
            <a:r>
              <a:rPr lang="en-US" altLang="zh-CN" sz="1800" b="1" i="1" dirty="0">
                <a:solidFill>
                  <a:srgbClr val="FFFF66"/>
                </a:solidFill>
                <a:highlight>
                  <a:srgbClr val="000000"/>
                </a:highlight>
              </a:rPr>
              <a:t>Change in Storage </a:t>
            </a:r>
          </a:p>
        </p:txBody>
      </p:sp>
      <p:cxnSp>
        <p:nvCxnSpPr>
          <p:cNvPr id="11" name="直接箭头连接符 10">
            <a:extLst>
              <a:ext uri="{FF2B5EF4-FFF2-40B4-BE49-F238E27FC236}">
                <a16:creationId xmlns:a16="http://schemas.microsoft.com/office/drawing/2014/main" id="{31C9EFA3-6DD0-CCF2-1473-ED5F5FA79871}"/>
              </a:ext>
            </a:extLst>
          </p:cNvPr>
          <p:cNvCxnSpPr>
            <a:cxnSpLocks/>
            <a:endCxn id="9" idx="1"/>
          </p:cNvCxnSpPr>
          <p:nvPr/>
        </p:nvCxnSpPr>
        <p:spPr>
          <a:xfrm>
            <a:off x="4379167" y="1921078"/>
            <a:ext cx="18179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24A6BFF3-3B3A-D8CA-ECAE-176E216BE7D6}"/>
              </a:ext>
            </a:extLst>
          </p:cNvPr>
          <p:cNvCxnSpPr/>
          <p:nvPr/>
        </p:nvCxnSpPr>
        <p:spPr>
          <a:xfrm flipV="1">
            <a:off x="4267200" y="2191985"/>
            <a:ext cx="1884784" cy="1546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CF04242B-BD98-B84C-C092-6A00D4164459}"/>
              </a:ext>
            </a:extLst>
          </p:cNvPr>
          <p:cNvCxnSpPr>
            <a:cxnSpLocks/>
          </p:cNvCxnSpPr>
          <p:nvPr/>
        </p:nvCxnSpPr>
        <p:spPr>
          <a:xfrm flipV="1">
            <a:off x="4419600" y="2344385"/>
            <a:ext cx="1884784" cy="33553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2304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F9D1667-E1E1-7934-DF8A-E677F8724007}"/>
              </a:ext>
            </a:extLst>
          </p:cNvPr>
          <p:cNvSpPr txBox="1"/>
          <p:nvPr/>
        </p:nvSpPr>
        <p:spPr>
          <a:xfrm>
            <a:off x="-9237" y="27808"/>
            <a:ext cx="9545124"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model</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9AF6749A-D3F2-8ABE-D9EF-DB14936F5AC9}"/>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graphicFrame>
        <p:nvGraphicFramePr>
          <p:cNvPr id="4" name="对象 3">
            <a:extLst>
              <a:ext uri="{FF2B5EF4-FFF2-40B4-BE49-F238E27FC236}">
                <a16:creationId xmlns:a16="http://schemas.microsoft.com/office/drawing/2014/main" id="{D61CB8CC-9716-D322-1A46-6F2C4E27333D}"/>
              </a:ext>
            </a:extLst>
          </p:cNvPr>
          <p:cNvGraphicFramePr>
            <a:graphicFrameLocks noChangeAspect="1"/>
          </p:cNvGraphicFramePr>
          <p:nvPr>
            <p:extLst>
              <p:ext uri="{D42A27DB-BD31-4B8C-83A1-F6EECF244321}">
                <p14:modId xmlns:p14="http://schemas.microsoft.com/office/powerpoint/2010/main" val="1691498129"/>
              </p:ext>
            </p:extLst>
          </p:nvPr>
        </p:nvGraphicFramePr>
        <p:xfrm>
          <a:off x="43543" y="1100127"/>
          <a:ext cx="6951213" cy="5730064"/>
        </p:xfrm>
        <a:graphic>
          <a:graphicData uri="http://schemas.openxmlformats.org/presentationml/2006/ole">
            <mc:AlternateContent xmlns:mc="http://schemas.openxmlformats.org/markup-compatibility/2006">
              <mc:Choice xmlns:v="urn:schemas-microsoft-com:vml" Requires="v">
                <p:oleObj name="Equation" r:id="rId2" imgW="5295600" imgH="4165560" progId="Equation.DSMT4">
                  <p:embed/>
                </p:oleObj>
              </mc:Choice>
              <mc:Fallback>
                <p:oleObj name="Equation" r:id="rId2" imgW="5295600" imgH="4165560" progId="Equation.DSMT4">
                  <p:embed/>
                  <p:pic>
                    <p:nvPicPr>
                      <p:cNvPr id="5" name="对象 4">
                        <a:extLst>
                          <a:ext uri="{FF2B5EF4-FFF2-40B4-BE49-F238E27FC236}">
                            <a16:creationId xmlns:a16="http://schemas.microsoft.com/office/drawing/2014/main" id="{3882CE4F-FE5F-CB1A-C03F-B4F8C6CAAC10}"/>
                          </a:ext>
                        </a:extLst>
                      </p:cNvPr>
                      <p:cNvPicPr/>
                      <p:nvPr/>
                    </p:nvPicPr>
                    <p:blipFill>
                      <a:blip r:embed="rId3"/>
                      <a:stretch>
                        <a:fillRect/>
                      </a:stretch>
                    </p:blipFill>
                    <p:spPr>
                      <a:xfrm>
                        <a:off x="43543" y="1100127"/>
                        <a:ext cx="6951213" cy="5730064"/>
                      </a:xfrm>
                      <a:prstGeom prst="rect">
                        <a:avLst/>
                      </a:prstGeom>
                    </p:spPr>
                  </p:pic>
                </p:oleObj>
              </mc:Fallback>
            </mc:AlternateContent>
          </a:graphicData>
        </a:graphic>
      </p:graphicFrame>
      <p:sp>
        <p:nvSpPr>
          <p:cNvPr id="5" name="矩形: 圆角 4">
            <a:extLst>
              <a:ext uri="{FF2B5EF4-FFF2-40B4-BE49-F238E27FC236}">
                <a16:creationId xmlns:a16="http://schemas.microsoft.com/office/drawing/2014/main" id="{94EACDEA-08B8-9EFF-F9D3-D020BD19AE25}"/>
              </a:ext>
            </a:extLst>
          </p:cNvPr>
          <p:cNvSpPr/>
          <p:nvPr/>
        </p:nvSpPr>
        <p:spPr>
          <a:xfrm>
            <a:off x="43543" y="687229"/>
            <a:ext cx="6662057" cy="31332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cs typeface="Times New Roman" panose="02020603050405020304" pitchFamily="18" charset="0"/>
              </a:rPr>
              <a:t>Total system benefit</a:t>
            </a:r>
            <a:endParaRPr lang="zh-CN" altLang="en-US"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8BF76816-B7CC-DBBA-8B3F-DD8687E5BE20}"/>
              </a:ext>
            </a:extLst>
          </p:cNvPr>
          <p:cNvGraphicFramePr>
            <a:graphicFrameLocks noGrp="1"/>
          </p:cNvGraphicFramePr>
          <p:nvPr>
            <p:extLst>
              <p:ext uri="{D42A27DB-BD31-4B8C-83A1-F6EECF244321}">
                <p14:modId xmlns:p14="http://schemas.microsoft.com/office/powerpoint/2010/main" val="1325962605"/>
              </p:ext>
            </p:extLst>
          </p:nvPr>
        </p:nvGraphicFramePr>
        <p:xfrm>
          <a:off x="7301905" y="2219131"/>
          <a:ext cx="4356000" cy="2419737"/>
        </p:xfrm>
        <a:graphic>
          <a:graphicData uri="http://schemas.openxmlformats.org/drawingml/2006/table">
            <a:tbl>
              <a:tblPr firstRow="1" firstCol="1" bandRow="1"/>
              <a:tblGrid>
                <a:gridCol w="2988000">
                  <a:extLst>
                    <a:ext uri="{9D8B030D-6E8A-4147-A177-3AD203B41FA5}">
                      <a16:colId xmlns:a16="http://schemas.microsoft.com/office/drawing/2014/main" val="3282021274"/>
                    </a:ext>
                  </a:extLst>
                </a:gridCol>
                <a:gridCol w="1368000">
                  <a:extLst>
                    <a:ext uri="{9D8B030D-6E8A-4147-A177-3AD203B41FA5}">
                      <a16:colId xmlns:a16="http://schemas.microsoft.com/office/drawing/2014/main" val="509761120"/>
                    </a:ext>
                  </a:extLst>
                </a:gridCol>
              </a:tblGrid>
              <a:tr h="449039">
                <a:tc>
                  <a:txBody>
                    <a:bodyPr/>
                    <a:lstStyle/>
                    <a:p>
                      <a:pPr marL="0" marR="0" lvl="0" indent="304800" algn="ctr" defTabSz="914400" rtl="0" eaLnBrk="1" fontAlgn="auto" latinLnBrk="0" hangingPunct="1">
                        <a:lnSpc>
                          <a:spcPct val="100000"/>
                        </a:lnSpc>
                        <a:spcBef>
                          <a:spcPts val="0"/>
                        </a:spcBef>
                        <a:spcAft>
                          <a:spcPts val="0"/>
                        </a:spcAft>
                        <a:buClrTx/>
                        <a:buSzTx/>
                        <a:buFontTx/>
                        <a:buNone/>
                        <a:tabLst/>
                        <a:defRPr/>
                      </a:pPr>
                      <a:r>
                        <a:rPr lang="en-US" alt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Meaning</a:t>
                      </a:r>
                      <a:endParaRPr lang="zh-CN" altLang="en-US"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304800" algn="ctr" defTabSz="914400" rtl="0" eaLnBrk="1" fontAlgn="auto" latinLnBrk="0" hangingPunct="1">
                        <a:lnSpc>
                          <a:spcPct val="100000"/>
                        </a:lnSpc>
                        <a:spcBef>
                          <a:spcPts val="0"/>
                        </a:spcBef>
                        <a:spcAft>
                          <a:spcPts val="0"/>
                        </a:spcAft>
                        <a:buClrTx/>
                        <a:buSzTx/>
                        <a:buFontTx/>
                        <a:buNone/>
                        <a:tabLst/>
                        <a:defRPr/>
                      </a:pPr>
                      <a:r>
                        <a:rPr lang="en-US" altLang="zh-CN"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Abbreviation</a:t>
                      </a:r>
                      <a:endParaRPr lang="zh-CN" altLang="en-US" sz="12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0992" marR="50992"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7625138"/>
                  </a:ext>
                </a:extLst>
              </a:tr>
              <a:tr h="736348">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Channel biological storage of 1/3</a:t>
                      </a:r>
                    </a:p>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(CJY+XJ+WFZ) Reservoir</a:t>
                      </a:r>
                      <a:endParaRPr lang="zh-CN" sz="12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H</a:t>
                      </a:r>
                      <a:r>
                        <a:rPr lang="en-US" sz="12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thj</a:t>
                      </a: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540877112"/>
                  </a:ext>
                </a:extLst>
              </a:tr>
              <a:tr h="582071">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Channel Evaporation of </a:t>
                      </a:r>
                    </a:p>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CJY/XJ/WFZ Reservoir</a:t>
                      </a:r>
                      <a:endParaRPr lang="zh-CN" sz="12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2700" cap="flat" cmpd="sng" algn="ctr">
                      <a:noFill/>
                      <a:prstDash val="solid"/>
                      <a:round/>
                      <a:headEnd type="none" w="med" len="med"/>
                      <a:tailEnd type="none" w="med" len="med"/>
                    </a:lnB>
                  </a:tcPr>
                </a:tc>
                <a:tc>
                  <a:txBody>
                    <a:bodyPr/>
                    <a:lstStyle/>
                    <a:p>
                      <a:pPr algn="ct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G</a:t>
                      </a:r>
                      <a:r>
                        <a:rPr lang="en-US" sz="12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thj</a:t>
                      </a: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920435843"/>
                  </a:ext>
                </a:extLst>
              </a:tr>
              <a:tr h="652279">
                <a:tc>
                  <a:txBody>
                    <a:bodyPr/>
                    <a:lstStyle/>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Total available water volume of </a:t>
                      </a:r>
                    </a:p>
                    <a:p>
                      <a:pPr algn="ct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CJY/XJ/WFZ  Reservoir</a:t>
                      </a:r>
                      <a:endParaRPr lang="zh-CN" sz="12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V</a:t>
                      </a:r>
                      <a:r>
                        <a:rPr lang="en-US" sz="1200"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r>
                        <a:rPr lang="en-US" sz="12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thj</a:t>
                      </a: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 V</a:t>
                      </a:r>
                      <a:r>
                        <a:rPr lang="en-US" altLang="zh-CN" sz="1200" kern="100" baseline="30000" dirty="0">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12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thj</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 V</a:t>
                      </a:r>
                      <a:r>
                        <a:rPr lang="en-US" altLang="zh-CN" sz="1200" kern="100" baseline="30000" dirty="0">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1200" kern="100" baseline="-25000" dirty="0">
                          <a:effectLst/>
                          <a:latin typeface="Times New Roman" panose="02020603050405020304" pitchFamily="18" charset="0"/>
                          <a:ea typeface="宋体" panose="02010600030101010101" pitchFamily="2" charset="-122"/>
                          <a:cs typeface="Times New Roman" panose="02020603050405020304" pitchFamily="18" charset="0"/>
                        </a:rPr>
                        <a:t>thj</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effectLst/>
                        <a:latin typeface="Times New Roman" panose="02020603050405020304" pitchFamily="18" charset="0"/>
                        <a:ea typeface="宋体" panose="02010600030101010101" pitchFamily="2" charset="-122"/>
                        <a:cs typeface="等线 Light"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1932672"/>
                  </a:ext>
                </a:extLst>
              </a:tr>
            </a:tbl>
          </a:graphicData>
        </a:graphic>
      </p:graphicFrame>
      <p:sp>
        <p:nvSpPr>
          <p:cNvPr id="7" name="Rectangle 2">
            <a:extLst>
              <a:ext uri="{FF2B5EF4-FFF2-40B4-BE49-F238E27FC236}">
                <a16:creationId xmlns:a16="http://schemas.microsoft.com/office/drawing/2014/main" id="{7AEE43EA-D0B9-4D5F-8142-395C0A81EFF7}"/>
              </a:ext>
            </a:extLst>
          </p:cNvPr>
          <p:cNvSpPr>
            <a:spLocks noChangeArrowheads="1"/>
          </p:cNvSpPr>
          <p:nvPr/>
        </p:nvSpPr>
        <p:spPr bwMode="auto">
          <a:xfrm>
            <a:off x="7301905" y="1743182"/>
            <a:ext cx="43559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Table 6.</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Abbreviation</a:t>
            </a:r>
            <a:endParaRPr lang="zh-CN" altLang="en-US"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2381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9138EF7-660F-A0F9-0C00-01C5BFCBB24C}"/>
              </a:ext>
            </a:extLst>
          </p:cNvPr>
          <p:cNvSpPr txBox="1"/>
          <p:nvPr/>
        </p:nvSpPr>
        <p:spPr>
          <a:xfrm>
            <a:off x="-9237" y="27808"/>
            <a:ext cx="7175147"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BP</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9547FD2A-3326-AA48-0D17-35D7DA86E4E0}"/>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4" name="Picture 2">
            <a:extLst>
              <a:ext uri="{FF2B5EF4-FFF2-40B4-BE49-F238E27FC236}">
                <a16:creationId xmlns:a16="http://schemas.microsoft.com/office/drawing/2014/main" id="{41BEB511-45E5-CA49-A337-4FD6879519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5" t="2347" r="7495"/>
          <a:stretch/>
        </p:blipFill>
        <p:spPr bwMode="auto">
          <a:xfrm>
            <a:off x="4818000" y="846549"/>
            <a:ext cx="3528323" cy="27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6ED2D598-1A84-5F09-B3B2-2DF56B1217F6}"/>
              </a:ext>
            </a:extLst>
          </p:cNvPr>
          <p:cNvSpPr txBox="1"/>
          <p:nvPr/>
        </p:nvSpPr>
        <p:spPr>
          <a:xfrm>
            <a:off x="4818000" y="3615465"/>
            <a:ext cx="3475434" cy="2031325"/>
          </a:xfrm>
          <a:prstGeom prst="rect">
            <a:avLst/>
          </a:prstGeom>
          <a:noFill/>
        </p:spPr>
        <p:txBody>
          <a:bodyPr wrap="square">
            <a:spAutoFit/>
          </a:bodyPr>
          <a:lstStyle/>
          <a:p>
            <a:pPr marL="285750" indent="-285750">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等线 Light" panose="02010600030101010101" pitchFamily="2" charset="-122"/>
              </a:rPr>
              <a:t>Set 1000 rounds of training, the best result is the </a:t>
            </a:r>
            <a:r>
              <a:rPr lang="en-US" altLang="zh-CN" kern="100" dirty="0">
                <a:solidFill>
                  <a:srgbClr val="FF0000"/>
                </a:solidFill>
                <a:latin typeface="Times New Roman" panose="02020603050405020304" pitchFamily="18" charset="0"/>
                <a:ea typeface="宋体" panose="02010600030101010101" pitchFamily="2" charset="-122"/>
                <a:cs typeface="等线 Light" panose="02010600030101010101" pitchFamily="2" charset="-122"/>
              </a:rPr>
              <a:t>6th</a:t>
            </a:r>
            <a:r>
              <a:rPr lang="en-US" altLang="zh-CN" kern="100" dirty="0">
                <a:latin typeface="Times New Roman" panose="02020603050405020304" pitchFamily="18" charset="0"/>
                <a:ea typeface="宋体" panose="02010600030101010101" pitchFamily="2" charset="-122"/>
                <a:cs typeface="等线 Light" panose="02010600030101010101" pitchFamily="2" charset="-122"/>
              </a:rPr>
              <a:t> round of training.</a:t>
            </a:r>
          </a:p>
          <a:p>
            <a:pPr marL="285750" indent="-285750">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等线 Light" panose="02010600030101010101" pitchFamily="2" charset="-122"/>
              </a:rPr>
              <a:t>The three colored curves correspond to the training, testing and validation sets respectively.</a:t>
            </a:r>
          </a:p>
        </p:txBody>
      </p:sp>
      <p:pic>
        <p:nvPicPr>
          <p:cNvPr id="6" name="Picture 2">
            <a:extLst>
              <a:ext uri="{FF2B5EF4-FFF2-40B4-BE49-F238E27FC236}">
                <a16:creationId xmlns:a16="http://schemas.microsoft.com/office/drawing/2014/main" id="{4B8D1822-375F-97BC-838E-D6585772D6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783" t="4950" r="8986" b="5359"/>
          <a:stretch>
            <a:fillRect/>
          </a:stretch>
        </p:blipFill>
        <p:spPr bwMode="auto">
          <a:xfrm>
            <a:off x="14936" y="925381"/>
            <a:ext cx="4788128" cy="5039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
            <a:extLst>
              <a:ext uri="{FF2B5EF4-FFF2-40B4-BE49-F238E27FC236}">
                <a16:creationId xmlns:a16="http://schemas.microsoft.com/office/drawing/2014/main" id="{74ADE93C-BB3E-0CCA-327B-771FE9577B1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44"/>
          <a:stretch/>
        </p:blipFill>
        <p:spPr bwMode="auto">
          <a:xfrm>
            <a:off x="8308370" y="690770"/>
            <a:ext cx="3868694" cy="283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1CD675A-0600-FABE-2873-D215020F69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30" t="1961" r="6275"/>
          <a:stretch/>
        </p:blipFill>
        <p:spPr>
          <a:xfrm>
            <a:off x="8293434" y="3429000"/>
            <a:ext cx="3883630" cy="3396057"/>
          </a:xfrm>
          <a:prstGeom prst="rect">
            <a:avLst/>
          </a:prstGeom>
        </p:spPr>
      </p:pic>
    </p:spTree>
    <p:extLst>
      <p:ext uri="{BB962C8B-B14F-4D97-AF65-F5344CB8AC3E}">
        <p14:creationId xmlns:p14="http://schemas.microsoft.com/office/powerpoint/2010/main" val="331054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高校\西安建筑科技大学\图片\089f822fd8057a0366e154e4dca2ab3.jpg089f822fd8057a0366e154e4dca2ab3"/>
          <p:cNvPicPr>
            <a:picLocks noChangeAspect="1"/>
          </p:cNvPicPr>
          <p:nvPr/>
        </p:nvPicPr>
        <p:blipFill rotWithShape="1">
          <a:blip r:embed="rId3"/>
          <a:srcRect/>
          <a:stretch>
            <a:fillRect/>
          </a:stretch>
        </p:blipFill>
        <p:spPr>
          <a:xfrm>
            <a:off x="0" y="-38100"/>
            <a:ext cx="12192635" cy="3392805"/>
          </a:xfrm>
          <a:prstGeom prst="rect">
            <a:avLst/>
          </a:prstGeom>
        </p:spPr>
      </p:pic>
      <p:grpSp>
        <p:nvGrpSpPr>
          <p:cNvPr id="38" name="组合 37"/>
          <p:cNvGrpSpPr/>
          <p:nvPr/>
        </p:nvGrpSpPr>
        <p:grpSpPr>
          <a:xfrm>
            <a:off x="-10659" y="3287836"/>
            <a:ext cx="12213319" cy="83379"/>
            <a:chOff x="3483078" y="-1787966"/>
            <a:chExt cx="5187745" cy="3118733"/>
          </a:xfrm>
        </p:grpSpPr>
        <p:sp>
          <p:nvSpPr>
            <p:cNvPr id="39" name="矩形 38"/>
            <p:cNvSpPr/>
            <p:nvPr/>
          </p:nvSpPr>
          <p:spPr>
            <a:xfrm>
              <a:off x="3483078" y="-1787966"/>
              <a:ext cx="1296936" cy="3118733"/>
            </a:xfrm>
            <a:prstGeom prst="rect">
              <a:avLst/>
            </a:prstGeom>
            <a:solidFill>
              <a:schemeClr val="accent1"/>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780014" y="-1787966"/>
              <a:ext cx="1296936" cy="3118733"/>
            </a:xfrm>
            <a:prstGeom prst="rect">
              <a:avLst/>
            </a:prstGeom>
            <a:solidFill>
              <a:schemeClr val="accent2"/>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070466" y="-1787966"/>
              <a:ext cx="1309905" cy="3118733"/>
            </a:xfrm>
            <a:prstGeom prst="rect">
              <a:avLst/>
            </a:prstGeom>
            <a:solidFill>
              <a:schemeClr val="accent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373887" y="-1787966"/>
              <a:ext cx="1296936" cy="3118733"/>
            </a:xfrm>
            <a:prstGeom prst="rect">
              <a:avLst/>
            </a:prstGeom>
            <a:solidFill>
              <a:schemeClr val="accent4"/>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a:extLst>
              <a:ext uri="{FF2B5EF4-FFF2-40B4-BE49-F238E27FC236}">
                <a16:creationId xmlns:a16="http://schemas.microsoft.com/office/drawing/2014/main" id="{9499A65F-AD4F-171F-FC15-0CEB0C038B7A}"/>
              </a:ext>
            </a:extLst>
          </p:cNvPr>
          <p:cNvSpPr/>
          <p:nvPr/>
        </p:nvSpPr>
        <p:spPr>
          <a:xfrm>
            <a:off x="571004" y="3729446"/>
            <a:ext cx="2609802" cy="2560864"/>
          </a:xfrm>
          <a:prstGeom prst="ellipse">
            <a:avLst/>
          </a:prstGeom>
          <a:solidFill>
            <a:srgbClr val="FDFDFD"/>
          </a:solidFill>
          <a:ln w="15875">
            <a:gradFill>
              <a:gsLst>
                <a:gs pos="0">
                  <a:schemeClr val="bg1"/>
                </a:gs>
                <a:gs pos="100000">
                  <a:schemeClr val="bg1">
                    <a:lumMod val="95000"/>
                  </a:schemeClr>
                </a:gs>
              </a:gsLst>
              <a:lin ang="5400000" scaled="1"/>
            </a:gradFill>
          </a:ln>
          <a:effectLst>
            <a:outerShdw blurRad="762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XXCC</a:t>
            </a:r>
            <a:endParaRPr lang="zh-CN" altLang="en-US" dirty="0">
              <a:solidFill>
                <a:srgbClr val="FFFFFF"/>
              </a:solidFill>
            </a:endParaRPr>
          </a:p>
        </p:txBody>
      </p:sp>
      <p:sp>
        <p:nvSpPr>
          <p:cNvPr id="9" name="文本框 8">
            <a:extLst>
              <a:ext uri="{FF2B5EF4-FFF2-40B4-BE49-F238E27FC236}">
                <a16:creationId xmlns:a16="http://schemas.microsoft.com/office/drawing/2014/main" id="{055C9DB5-20DC-9BEB-14F4-B216C9A57DD1}"/>
              </a:ext>
            </a:extLst>
          </p:cNvPr>
          <p:cNvSpPr txBox="1"/>
          <p:nvPr/>
        </p:nvSpPr>
        <p:spPr>
          <a:xfrm>
            <a:off x="821063" y="4655935"/>
            <a:ext cx="2109683"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Content</a:t>
            </a:r>
            <a:endParaRPr lang="zh-CN" altLang="en-US" sz="4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21FB5A3-DDA5-715B-095C-AF434A452F11}"/>
              </a:ext>
            </a:extLst>
          </p:cNvPr>
          <p:cNvSpPr txBox="1"/>
          <p:nvPr/>
        </p:nvSpPr>
        <p:spPr>
          <a:xfrm>
            <a:off x="3899263" y="4013257"/>
            <a:ext cx="3145413" cy="523220"/>
          </a:xfrm>
          <a:prstGeom prst="rect">
            <a:avLst/>
          </a:prstGeom>
          <a:noFill/>
        </p:spPr>
        <p:txBody>
          <a:bodyPr wrap="none" rtlCol="0">
            <a:spAutoFit/>
          </a:bodyPr>
          <a:lstStyle/>
          <a:p>
            <a:r>
              <a:rPr lang="en-US" altLang="zh-CN" sz="2800" b="1" dirty="0">
                <a:solidFill>
                  <a:srgbClr val="008000"/>
                </a:solidFill>
                <a:latin typeface="Times New Roman" panose="02020603050405020304" pitchFamily="18" charset="0"/>
                <a:cs typeface="Times New Roman" panose="02020603050405020304" pitchFamily="18" charset="0"/>
              </a:rPr>
              <a:t>01</a:t>
            </a:r>
            <a:r>
              <a:rPr lang="en-US" altLang="zh-CN" sz="2800" dirty="0">
                <a:latin typeface="Times New Roman" panose="02020603050405020304" pitchFamily="18" charset="0"/>
                <a:cs typeface="Times New Roman" panose="02020603050405020304" pitchFamily="18" charset="0"/>
              </a:rPr>
              <a:t>  Edu Background</a:t>
            </a:r>
            <a:endParaRPr lang="zh-CN" altLang="en-US" sz="28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BC3BEF8-9DB2-A538-C3C5-0B78B17C5C70}"/>
              </a:ext>
            </a:extLst>
          </p:cNvPr>
          <p:cNvSpPr txBox="1"/>
          <p:nvPr/>
        </p:nvSpPr>
        <p:spPr>
          <a:xfrm>
            <a:off x="7985201" y="4013257"/>
            <a:ext cx="3340979" cy="523220"/>
          </a:xfrm>
          <a:prstGeom prst="rect">
            <a:avLst/>
          </a:prstGeom>
          <a:noFill/>
        </p:spPr>
        <p:txBody>
          <a:bodyPr wrap="none" rtlCol="0">
            <a:spAutoFit/>
          </a:bodyPr>
          <a:lstStyle/>
          <a:p>
            <a:r>
              <a:rPr lang="en-US" altLang="zh-CN" sz="2800" b="1" dirty="0">
                <a:solidFill>
                  <a:srgbClr val="008000"/>
                </a:solidFill>
                <a:latin typeface="Times New Roman" panose="02020603050405020304" pitchFamily="18" charset="0"/>
                <a:cs typeface="Times New Roman" panose="02020603050405020304" pitchFamily="18" charset="0"/>
              </a:rPr>
              <a:t>02</a:t>
            </a:r>
            <a:r>
              <a:rPr lang="en-US" altLang="zh-CN" sz="2800" dirty="0">
                <a:latin typeface="Times New Roman" panose="02020603050405020304" pitchFamily="18" charset="0"/>
                <a:cs typeface="Times New Roman" panose="02020603050405020304" pitchFamily="18" charset="0"/>
              </a:rPr>
              <a:t>  Research Interests</a:t>
            </a:r>
            <a:endParaRPr lang="zh-CN" altLang="en-US" sz="28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A6E557E-45BD-F7BA-3FF8-3C63DA164359}"/>
              </a:ext>
            </a:extLst>
          </p:cNvPr>
          <p:cNvSpPr txBox="1"/>
          <p:nvPr/>
        </p:nvSpPr>
        <p:spPr>
          <a:xfrm>
            <a:off x="3899263" y="5282531"/>
            <a:ext cx="3738524" cy="523220"/>
          </a:xfrm>
          <a:prstGeom prst="rect">
            <a:avLst/>
          </a:prstGeom>
          <a:noFill/>
        </p:spPr>
        <p:txBody>
          <a:bodyPr wrap="none" rtlCol="0">
            <a:spAutoFit/>
          </a:bodyPr>
          <a:lstStyle/>
          <a:p>
            <a:r>
              <a:rPr lang="en-US" altLang="zh-CN" sz="2800" b="1" dirty="0">
                <a:solidFill>
                  <a:srgbClr val="008000"/>
                </a:solidFill>
                <a:latin typeface="Times New Roman" panose="02020603050405020304" pitchFamily="18" charset="0"/>
                <a:cs typeface="Times New Roman" panose="02020603050405020304" pitchFamily="18" charset="0"/>
              </a:rPr>
              <a:t>03</a:t>
            </a:r>
            <a:r>
              <a:rPr lang="en-US" altLang="zh-CN" sz="2800" dirty="0">
                <a:latin typeface="Times New Roman" panose="02020603050405020304" pitchFamily="18" charset="0"/>
                <a:cs typeface="Times New Roman" panose="02020603050405020304" pitchFamily="18" charset="0"/>
              </a:rPr>
              <a:t>  Research Experience</a:t>
            </a:r>
            <a:endParaRPr lang="zh-CN" altLang="en-US" sz="28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0ED598D-DD70-25FB-4CFA-9F9072F425C0}"/>
              </a:ext>
            </a:extLst>
          </p:cNvPr>
          <p:cNvSpPr txBox="1"/>
          <p:nvPr/>
        </p:nvSpPr>
        <p:spPr>
          <a:xfrm>
            <a:off x="7985199" y="5282531"/>
            <a:ext cx="2388795" cy="523220"/>
          </a:xfrm>
          <a:prstGeom prst="rect">
            <a:avLst/>
          </a:prstGeom>
          <a:noFill/>
        </p:spPr>
        <p:txBody>
          <a:bodyPr wrap="none" rtlCol="0">
            <a:spAutoFit/>
          </a:bodyPr>
          <a:lstStyle/>
          <a:p>
            <a:r>
              <a:rPr lang="en-US" altLang="zh-CN" sz="2800" b="1" dirty="0">
                <a:solidFill>
                  <a:srgbClr val="008000"/>
                </a:solidFill>
                <a:latin typeface="Times New Roman" panose="02020603050405020304" pitchFamily="18" charset="0"/>
                <a:cs typeface="Times New Roman" panose="02020603050405020304" pitchFamily="18" charset="0"/>
              </a:rPr>
              <a:t>04</a:t>
            </a:r>
            <a:r>
              <a:rPr lang="en-US" altLang="zh-CN" sz="2800" dirty="0">
                <a:latin typeface="Times New Roman" panose="02020603050405020304" pitchFamily="18" charset="0"/>
                <a:cs typeface="Times New Roman" panose="02020603050405020304" pitchFamily="18" charset="0"/>
              </a:rPr>
              <a:t>  Future Plan</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BB96FF4-C7EC-EC05-C025-F97EF16D9D33}"/>
              </a:ext>
            </a:extLst>
          </p:cNvPr>
          <p:cNvSpPr txBox="1"/>
          <p:nvPr/>
        </p:nvSpPr>
        <p:spPr>
          <a:xfrm>
            <a:off x="-9237" y="27808"/>
            <a:ext cx="7175147"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reservoir - result</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ACB2FE9B-C339-76E0-0C79-1F02A4EA01F9}"/>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4" name="图片 1">
            <a:extLst>
              <a:ext uri="{FF2B5EF4-FFF2-40B4-BE49-F238E27FC236}">
                <a16:creationId xmlns:a16="http://schemas.microsoft.com/office/drawing/2014/main" id="{AE530204-31B1-C942-10CD-C684F08B5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724" y="700147"/>
            <a:ext cx="3761054" cy="37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a:extLst>
              <a:ext uri="{FF2B5EF4-FFF2-40B4-BE49-F238E27FC236}">
                <a16:creationId xmlns:a16="http://schemas.microsoft.com/office/drawing/2014/main" id="{D70EFCB8-467C-7021-BDA3-53D334B23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414" y="1614971"/>
            <a:ext cx="6074727" cy="2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1DB56400-AB6A-FB6A-973D-687169F21B54}"/>
              </a:ext>
            </a:extLst>
          </p:cNvPr>
          <p:cNvSpPr txBox="1"/>
          <p:nvPr/>
        </p:nvSpPr>
        <p:spPr>
          <a:xfrm>
            <a:off x="304801" y="4855365"/>
            <a:ext cx="11769012" cy="1569660"/>
          </a:xfrm>
          <a:prstGeom prst="rect">
            <a:avLst/>
          </a:prstGeom>
          <a:noFill/>
        </p:spPr>
        <p:txBody>
          <a:bodyPr wrap="square">
            <a:spAutoFit/>
          </a:bodyPr>
          <a:lstStyle/>
          <a:p>
            <a:pPr algn="just"/>
            <a:r>
              <a:rPr lang="en-US" altLang="zh-CN" sz="1600" kern="100" dirty="0">
                <a:latin typeface="Times New Roman" panose="02020603050405020304" pitchFamily="18" charset="0"/>
                <a:ea typeface="宋体" panose="02010600030101010101" pitchFamily="2" charset="-122"/>
                <a:cs typeface="等线 Light" panose="02010600030101010101" pitchFamily="2" charset="-122"/>
              </a:rPr>
              <a:t>F is the sum of agricultural, industrial, power generation, and municipal revenues minus penalties for the past three years.</a:t>
            </a:r>
          </a:p>
          <a:p>
            <a:pPr algn="just"/>
            <a:r>
              <a:rPr lang="en-US" altLang="zh-CN" sz="1600" kern="100" dirty="0">
                <a:latin typeface="Times New Roman" panose="02020603050405020304" pitchFamily="18" charset="0"/>
                <a:ea typeface="宋体" panose="02010600030101010101" pitchFamily="2" charset="-122"/>
                <a:cs typeface="等线 Light" panose="02010600030101010101" pitchFamily="2" charset="-122"/>
              </a:rPr>
              <a:t>F1 solves the sum of the benefits of water supply for agriculture and industry in the three periods for the model;</a:t>
            </a:r>
          </a:p>
          <a:p>
            <a:pPr algn="just"/>
            <a:r>
              <a:rPr lang="en-US" altLang="zh-CN" sz="1600" kern="100" dirty="0">
                <a:latin typeface="Times New Roman" panose="02020603050405020304" pitchFamily="18" charset="0"/>
                <a:ea typeface="宋体" panose="02010600030101010101" pitchFamily="2" charset="-122"/>
                <a:cs typeface="等线 Light" panose="02010600030101010101" pitchFamily="2" charset="-122"/>
              </a:rPr>
              <a:t>F2 is the model to solve the sum of the income generated by water supply to power generation in the three periods;</a:t>
            </a:r>
          </a:p>
          <a:p>
            <a:pPr algn="just"/>
            <a:r>
              <a:rPr lang="en-US" altLang="zh-CN" sz="1600" kern="100" dirty="0">
                <a:latin typeface="Times New Roman" panose="02020603050405020304" pitchFamily="18" charset="0"/>
                <a:ea typeface="宋体" panose="02010600030101010101" pitchFamily="2" charset="-122"/>
                <a:cs typeface="等线 Light" panose="02010600030101010101" pitchFamily="2" charset="-122"/>
              </a:rPr>
              <a:t>F3 solves the sum of agricultural and industrial losses caused by failure to reach the expected water supply in the three periods for the model;</a:t>
            </a:r>
          </a:p>
          <a:p>
            <a:pPr algn="just"/>
            <a:r>
              <a:rPr lang="en-US" altLang="zh-CN" sz="1600" kern="100" dirty="0">
                <a:latin typeface="Times New Roman" panose="02020603050405020304" pitchFamily="18" charset="0"/>
                <a:ea typeface="宋体" panose="02010600030101010101" pitchFamily="2" charset="-122"/>
                <a:cs typeface="等线 Light" panose="02010600030101010101" pitchFamily="2" charset="-122"/>
              </a:rPr>
              <a:t>F4 solves for the model the losses caused by failure to reach the expected water supply and power generation in the three periods;</a:t>
            </a:r>
          </a:p>
          <a:p>
            <a:pPr algn="just"/>
            <a:r>
              <a:rPr lang="en-US" altLang="zh-CN" sz="1600" kern="100" dirty="0">
                <a:latin typeface="Times New Roman" panose="02020603050405020304" pitchFamily="18" charset="0"/>
                <a:ea typeface="宋体" panose="02010600030101010101" pitchFamily="2" charset="-122"/>
                <a:cs typeface="等线 Light" panose="02010600030101010101" pitchFamily="2" charset="-122"/>
              </a:rPr>
              <a:t>F5 solves the sum of agricultural and industrial losses caused by exceeding the expected water supply in the three periods for the model.</a:t>
            </a:r>
            <a:endParaRPr lang="zh-CN" altLang="en-US" sz="1600" dirty="0"/>
          </a:p>
        </p:txBody>
      </p:sp>
      <p:sp>
        <p:nvSpPr>
          <p:cNvPr id="9" name="文本框 8">
            <a:extLst>
              <a:ext uri="{FF2B5EF4-FFF2-40B4-BE49-F238E27FC236}">
                <a16:creationId xmlns:a16="http://schemas.microsoft.com/office/drawing/2014/main" id="{0185AF69-25C3-6046-3F82-E53555A50C50}"/>
              </a:ext>
            </a:extLst>
          </p:cNvPr>
          <p:cNvSpPr txBox="1"/>
          <p:nvPr/>
        </p:nvSpPr>
        <p:spPr>
          <a:xfrm>
            <a:off x="1859170" y="4410172"/>
            <a:ext cx="343833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Figure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Lingo program results</a:t>
            </a:r>
          </a:p>
        </p:txBody>
      </p:sp>
      <p:sp>
        <p:nvSpPr>
          <p:cNvPr id="11" name="文本框 10">
            <a:extLst>
              <a:ext uri="{FF2B5EF4-FFF2-40B4-BE49-F238E27FC236}">
                <a16:creationId xmlns:a16="http://schemas.microsoft.com/office/drawing/2014/main" id="{C06E9561-AF4F-949A-F5D4-368E6ED95C2B}"/>
              </a:ext>
            </a:extLst>
          </p:cNvPr>
          <p:cNvSpPr txBox="1"/>
          <p:nvPr/>
        </p:nvSpPr>
        <p:spPr>
          <a:xfrm>
            <a:off x="6189307" y="4410172"/>
            <a:ext cx="5148943"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Figure </a:t>
            </a: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Losses and Revenues in Different Sectors</a:t>
            </a:r>
          </a:p>
        </p:txBody>
      </p:sp>
    </p:spTree>
    <p:extLst>
      <p:ext uri="{BB962C8B-B14F-4D97-AF65-F5344CB8AC3E}">
        <p14:creationId xmlns:p14="http://schemas.microsoft.com/office/powerpoint/2010/main" val="170639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B862216-AA6D-8571-EAD2-D849CD67383C}"/>
              </a:ext>
            </a:extLst>
          </p:cNvPr>
          <p:cNvSpPr txBox="1"/>
          <p:nvPr/>
        </p:nvSpPr>
        <p:spPr>
          <a:xfrm>
            <a:off x="-9237" y="27808"/>
            <a:ext cx="8817335"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Result - Agricultural Water Demand</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1FDB43B6-5B52-0AB0-8BAF-5E416D06105A}"/>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4" name="图片 1">
            <a:extLst>
              <a:ext uri="{FF2B5EF4-FFF2-40B4-BE49-F238E27FC236}">
                <a16:creationId xmlns:a16="http://schemas.microsoft.com/office/drawing/2014/main" id="{CAEB6AD7-8509-EED6-E8C3-BB283392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0730" y="704952"/>
            <a:ext cx="4189316" cy="343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68AC5E05-F9F0-54E9-1B8E-198096B4FC3D}"/>
              </a:ext>
            </a:extLst>
          </p:cNvPr>
          <p:cNvSpPr txBox="1"/>
          <p:nvPr/>
        </p:nvSpPr>
        <p:spPr>
          <a:xfrm>
            <a:off x="136849" y="4891957"/>
            <a:ext cx="2809837" cy="1754326"/>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Expected water demand: </a:t>
            </a:r>
          </a:p>
          <a:p>
            <a:pPr algn="just"/>
            <a:r>
              <a:rPr lang="en-US" altLang="zh-CN" dirty="0">
                <a:solidFill>
                  <a:srgbClr val="FF0000"/>
                </a:solidFill>
                <a:latin typeface="Times New Roman" panose="02020603050405020304" pitchFamily="18" charset="0"/>
                <a:cs typeface="Times New Roman" panose="02020603050405020304" pitchFamily="18" charset="0"/>
              </a:rPr>
              <a:t>t3&gt;t2&gt;t1 L&gt;M&gt;H</a:t>
            </a:r>
          </a:p>
          <a:p>
            <a:pPr algn="just"/>
            <a:r>
              <a:rPr lang="en-US" altLang="zh-CN" dirty="0">
                <a:latin typeface="Times New Roman" panose="02020603050405020304" pitchFamily="18" charset="0"/>
                <a:cs typeface="Times New Roman" panose="02020603050405020304" pitchFamily="18" charset="0"/>
              </a:rPr>
              <a:t>Expected water shortage: </a:t>
            </a:r>
          </a:p>
          <a:p>
            <a:pPr algn="just"/>
            <a:r>
              <a:rPr lang="en-US" altLang="zh-CN" dirty="0">
                <a:solidFill>
                  <a:srgbClr val="FF0000"/>
                </a:solidFill>
                <a:latin typeface="Times New Roman" panose="02020603050405020304" pitchFamily="18" charset="0"/>
                <a:cs typeface="Times New Roman" panose="02020603050405020304" pitchFamily="18" charset="0"/>
              </a:rPr>
              <a:t>t1&gt;t2&gt;t3 L&gt;M&gt;H</a:t>
            </a:r>
          </a:p>
          <a:p>
            <a:pPr algn="just"/>
            <a:r>
              <a:rPr lang="en-US" altLang="zh-CN" dirty="0">
                <a:latin typeface="Times New Roman" panose="02020603050405020304" pitchFamily="18" charset="0"/>
                <a:cs typeface="Times New Roman" panose="02020603050405020304" pitchFamily="18" charset="0"/>
              </a:rPr>
              <a:t>Expected excess water: </a:t>
            </a:r>
          </a:p>
          <a:p>
            <a:pPr algn="just"/>
            <a:r>
              <a:rPr lang="en-US" altLang="zh-CN" dirty="0">
                <a:solidFill>
                  <a:srgbClr val="FF0000"/>
                </a:solidFill>
                <a:latin typeface="Times New Roman" panose="02020603050405020304" pitchFamily="18" charset="0"/>
                <a:cs typeface="Times New Roman" panose="02020603050405020304" pitchFamily="18" charset="0"/>
              </a:rPr>
              <a:t>t3&gt;t2&gt;t1 H&gt;M&gt;L</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F746FE4-2F86-57AA-9719-35AB4B4213FB}"/>
              </a:ext>
            </a:extLst>
          </p:cNvPr>
          <p:cNvSpPr txBox="1"/>
          <p:nvPr/>
        </p:nvSpPr>
        <p:spPr>
          <a:xfrm>
            <a:off x="2946686" y="4891957"/>
            <a:ext cx="9088016" cy="1754326"/>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rPr>
              <a:t>Because of the policy support and Xiangyang City regards agriculture as its key development industry. So the water demand increases with the period </a:t>
            </a:r>
            <a:r>
              <a:rPr lang="en-US" altLang="zh-CN" b="1" dirty="0">
                <a:solidFill>
                  <a:srgbClr val="FF0000"/>
                </a:solidFill>
                <a:latin typeface="Times New Roman" panose="02020603050405020304" pitchFamily="18" charset="0"/>
                <a:cs typeface="Times New Roman" panose="02020603050405020304" pitchFamily="18" charset="0"/>
              </a:rPr>
              <a:t>(T1-&gt;T2-&gt;T3)</a:t>
            </a:r>
            <a:r>
              <a:rPr lang="en-US" altLang="zh-CN" b="1"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and the water demand increases.</a:t>
            </a:r>
          </a:p>
          <a:p>
            <a:pPr algn="just"/>
            <a:endParaRPr lang="en-US" altLang="zh-CN" b="1"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rPr>
              <a:t>When the water level in reservoir is high (</a:t>
            </a:r>
            <a:r>
              <a:rPr lang="en-US" altLang="zh-CN" b="1" dirty="0">
                <a:solidFill>
                  <a:srgbClr val="FF0000"/>
                </a:solidFill>
                <a:latin typeface="Times New Roman" panose="02020603050405020304" pitchFamily="18" charset="0"/>
                <a:cs typeface="Times New Roman" panose="02020603050405020304" pitchFamily="18" charset="0"/>
              </a:rPr>
              <a:t>H</a:t>
            </a:r>
            <a:r>
              <a:rPr lang="en-US" altLang="zh-CN" b="1" dirty="0">
                <a:latin typeface="Times New Roman" panose="02020603050405020304" pitchFamily="18" charset="0"/>
                <a:cs typeface="Times New Roman" panose="02020603050405020304" pitchFamily="18" charset="0"/>
              </a:rPr>
              <a:t>), the surplus water is the high and the water shortage is low (</a:t>
            </a:r>
            <a:r>
              <a:rPr lang="en-US" altLang="zh-CN" b="1" dirty="0">
                <a:solidFill>
                  <a:srgbClr val="FF0000"/>
                </a:solidFill>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 and vice versa.</a:t>
            </a:r>
            <a:endParaRPr lang="zh-CN" altLang="en-US" b="1" dirty="0">
              <a:latin typeface="Times New Roman" panose="02020603050405020304" pitchFamily="18" charset="0"/>
              <a:cs typeface="Times New Roman" panose="02020603050405020304" pitchFamily="18" charset="0"/>
            </a:endParaRPr>
          </a:p>
        </p:txBody>
      </p:sp>
      <p:pic>
        <p:nvPicPr>
          <p:cNvPr id="1026" name="图片 1">
            <a:extLst>
              <a:ext uri="{FF2B5EF4-FFF2-40B4-BE49-F238E27FC236}">
                <a16:creationId xmlns:a16="http://schemas.microsoft.com/office/drawing/2014/main" id="{BB3BA5A9-1F0E-2FE3-50EA-7F132D4783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2" t="-444" r="-4824" b="-2684"/>
          <a:stretch/>
        </p:blipFill>
        <p:spPr bwMode="auto">
          <a:xfrm>
            <a:off x="4279810" y="624287"/>
            <a:ext cx="3999643" cy="362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B570A2CC-89EA-B6C8-BDE2-633B323BFD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70" b="-219"/>
          <a:stretch/>
        </p:blipFill>
        <p:spPr bwMode="auto">
          <a:xfrm>
            <a:off x="8173707" y="470201"/>
            <a:ext cx="3881444" cy="366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DE34E7B8-722F-0594-5F31-3862A23B3E85}"/>
              </a:ext>
            </a:extLst>
          </p:cNvPr>
          <p:cNvSpPr txBox="1"/>
          <p:nvPr/>
        </p:nvSpPr>
        <p:spPr>
          <a:xfrm>
            <a:off x="157298" y="4190242"/>
            <a:ext cx="4189316"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Figure 3. Agricultural expected water demand</a:t>
            </a:r>
            <a:endParaRPr lang="zh-CN" altLang="en-US" sz="16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4DDD28D-A988-315F-1240-B961B87D97D9}"/>
              </a:ext>
            </a:extLst>
          </p:cNvPr>
          <p:cNvSpPr txBox="1"/>
          <p:nvPr/>
        </p:nvSpPr>
        <p:spPr>
          <a:xfrm>
            <a:off x="4230046" y="4156739"/>
            <a:ext cx="3875146" cy="584775"/>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Figure 4. Water scarcity value in three periods of agriculture</a:t>
            </a:r>
            <a:endParaRPr lang="zh-CN" altLang="en-US" sz="16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98A494F-BBCC-DBC0-C299-3A1619541303}"/>
              </a:ext>
            </a:extLst>
          </p:cNvPr>
          <p:cNvSpPr txBox="1"/>
          <p:nvPr/>
        </p:nvSpPr>
        <p:spPr>
          <a:xfrm>
            <a:off x="8173707" y="4165433"/>
            <a:ext cx="3931128" cy="584775"/>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Figure 5. The surplus water in the three periods of agriculture</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3009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1">
            <a:extLst>
              <a:ext uri="{FF2B5EF4-FFF2-40B4-BE49-F238E27FC236}">
                <a16:creationId xmlns:a16="http://schemas.microsoft.com/office/drawing/2014/main" id="{BB3BA5A9-1F0E-2FE3-50EA-7F132D4783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3" b="-1889"/>
          <a:stretch/>
        </p:blipFill>
        <p:spPr bwMode="auto">
          <a:xfrm>
            <a:off x="4244197" y="592427"/>
            <a:ext cx="3999643" cy="3784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2B862216-AA6D-8571-EAD2-D849CD67383C}"/>
              </a:ext>
            </a:extLst>
          </p:cNvPr>
          <p:cNvSpPr txBox="1"/>
          <p:nvPr/>
        </p:nvSpPr>
        <p:spPr>
          <a:xfrm>
            <a:off x="-9237" y="27808"/>
            <a:ext cx="8910641"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Result - Industrial Water Demand</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1FDB43B6-5B52-0AB0-8BAF-5E416D06105A}"/>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4" name="图片 1">
            <a:extLst>
              <a:ext uri="{FF2B5EF4-FFF2-40B4-BE49-F238E27FC236}">
                <a16:creationId xmlns:a16="http://schemas.microsoft.com/office/drawing/2014/main" id="{CAEB6AD7-8509-EED6-E8C3-BB2833928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7441" y="840164"/>
            <a:ext cx="4216756" cy="343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68AC5E05-F9F0-54E9-1B8E-198096B4FC3D}"/>
              </a:ext>
            </a:extLst>
          </p:cNvPr>
          <p:cNvSpPr txBox="1"/>
          <p:nvPr/>
        </p:nvSpPr>
        <p:spPr>
          <a:xfrm>
            <a:off x="136849" y="4891957"/>
            <a:ext cx="2809837" cy="1754326"/>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Expected water demand: </a:t>
            </a:r>
          </a:p>
          <a:p>
            <a:pPr algn="just"/>
            <a:r>
              <a:rPr lang="en-US" altLang="zh-CN" dirty="0">
                <a:solidFill>
                  <a:srgbClr val="FF0000"/>
                </a:solidFill>
                <a:latin typeface="Times New Roman" panose="02020603050405020304" pitchFamily="18" charset="0"/>
                <a:cs typeface="Times New Roman" panose="02020603050405020304" pitchFamily="18" charset="0"/>
              </a:rPr>
              <a:t>t3&gt;t2&gt;t1 L&gt;M&gt;H</a:t>
            </a:r>
          </a:p>
          <a:p>
            <a:pPr algn="just"/>
            <a:r>
              <a:rPr lang="en-US" altLang="zh-CN" dirty="0">
                <a:latin typeface="Times New Roman" panose="02020603050405020304" pitchFamily="18" charset="0"/>
                <a:cs typeface="Times New Roman" panose="02020603050405020304" pitchFamily="18" charset="0"/>
              </a:rPr>
              <a:t>Expected water shortage: </a:t>
            </a:r>
          </a:p>
          <a:p>
            <a:pPr algn="just"/>
            <a:r>
              <a:rPr lang="en-US" altLang="zh-CN" dirty="0">
                <a:solidFill>
                  <a:srgbClr val="FF0000"/>
                </a:solidFill>
                <a:latin typeface="Times New Roman" panose="02020603050405020304" pitchFamily="18" charset="0"/>
                <a:cs typeface="Times New Roman" panose="02020603050405020304" pitchFamily="18" charset="0"/>
              </a:rPr>
              <a:t>t1&gt;t2&gt;t3 L&gt;M&gt;H</a:t>
            </a:r>
          </a:p>
          <a:p>
            <a:pPr algn="just"/>
            <a:r>
              <a:rPr lang="en-US" altLang="zh-CN" dirty="0">
                <a:latin typeface="Times New Roman" panose="02020603050405020304" pitchFamily="18" charset="0"/>
                <a:cs typeface="Times New Roman" panose="02020603050405020304" pitchFamily="18" charset="0"/>
              </a:rPr>
              <a:t>Expected excess water: </a:t>
            </a:r>
          </a:p>
          <a:p>
            <a:pPr algn="just"/>
            <a:r>
              <a:rPr lang="en-US" altLang="zh-CN" dirty="0">
                <a:solidFill>
                  <a:srgbClr val="FF0000"/>
                </a:solidFill>
                <a:latin typeface="Times New Roman" panose="02020603050405020304" pitchFamily="18" charset="0"/>
                <a:cs typeface="Times New Roman" panose="02020603050405020304" pitchFamily="18" charset="0"/>
              </a:rPr>
              <a:t>t3&gt;t2&gt;t1 H&gt;M&gt;L</a:t>
            </a:r>
          </a:p>
        </p:txBody>
      </p:sp>
      <p:sp>
        <p:nvSpPr>
          <p:cNvPr id="9" name="文本框 8">
            <a:extLst>
              <a:ext uri="{FF2B5EF4-FFF2-40B4-BE49-F238E27FC236}">
                <a16:creationId xmlns:a16="http://schemas.microsoft.com/office/drawing/2014/main" id="{0F746FE4-2F86-57AA-9719-35AB4B4213FB}"/>
              </a:ext>
            </a:extLst>
          </p:cNvPr>
          <p:cNvSpPr txBox="1"/>
          <p:nvPr/>
        </p:nvSpPr>
        <p:spPr>
          <a:xfrm>
            <a:off x="2809837" y="5168955"/>
            <a:ext cx="9088016" cy="923330"/>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rPr>
              <a:t>The industry has brought the highest GPA to Xiangyang City, and it is also the project that the government attaches the most importance to and has the greatest potential. So the water demand increases with the period </a:t>
            </a:r>
            <a:r>
              <a:rPr lang="en-US" altLang="zh-CN" b="1" dirty="0">
                <a:solidFill>
                  <a:srgbClr val="FF0000"/>
                </a:solidFill>
                <a:latin typeface="Times New Roman" panose="02020603050405020304" pitchFamily="18" charset="0"/>
                <a:cs typeface="Times New Roman" panose="02020603050405020304" pitchFamily="18" charset="0"/>
              </a:rPr>
              <a:t>(T1-&gt;T2-&gt;T3)</a:t>
            </a:r>
            <a:r>
              <a:rPr lang="en-US" altLang="zh-CN" b="1"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and the water demand increases.</a:t>
            </a:r>
          </a:p>
        </p:txBody>
      </p:sp>
      <p:pic>
        <p:nvPicPr>
          <p:cNvPr id="1027" name="图片 1">
            <a:extLst>
              <a:ext uri="{FF2B5EF4-FFF2-40B4-BE49-F238E27FC236}">
                <a16:creationId xmlns:a16="http://schemas.microsoft.com/office/drawing/2014/main" id="{B570A2CC-89EA-B6C8-BDE2-633B323BFD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5" b="-4483"/>
          <a:stretch/>
        </p:blipFill>
        <p:spPr bwMode="auto">
          <a:xfrm>
            <a:off x="8283115" y="665670"/>
            <a:ext cx="3881444" cy="378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DE34E7B8-722F-0594-5F31-3862A23B3E85}"/>
              </a:ext>
            </a:extLst>
          </p:cNvPr>
          <p:cNvSpPr txBox="1"/>
          <p:nvPr/>
        </p:nvSpPr>
        <p:spPr>
          <a:xfrm>
            <a:off x="150676" y="4366495"/>
            <a:ext cx="4189316"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Figure 6. Industrial expected water demand</a:t>
            </a:r>
            <a:endParaRPr lang="zh-CN" altLang="en-US" sz="16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4DDD28D-A988-315F-1240-B961B87D97D9}"/>
              </a:ext>
            </a:extLst>
          </p:cNvPr>
          <p:cNvSpPr txBox="1"/>
          <p:nvPr/>
        </p:nvSpPr>
        <p:spPr>
          <a:xfrm>
            <a:off x="4192685" y="4300032"/>
            <a:ext cx="3875146" cy="584775"/>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Figure 7. Water scarcity value in three periods of industry</a:t>
            </a:r>
            <a:endParaRPr lang="zh-CN" altLang="en-US" sz="16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98A494F-BBCC-DBC0-C299-3A1619541303}"/>
              </a:ext>
            </a:extLst>
          </p:cNvPr>
          <p:cNvSpPr txBox="1"/>
          <p:nvPr/>
        </p:nvSpPr>
        <p:spPr>
          <a:xfrm>
            <a:off x="8183932" y="4300032"/>
            <a:ext cx="3931128" cy="584775"/>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Figure 8. The surplus water in the three periods of industry</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6307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CAEB6AD7-8509-EED6-E8C3-BB283392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841" y="1057596"/>
            <a:ext cx="4241819" cy="327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图片 1">
            <a:extLst>
              <a:ext uri="{FF2B5EF4-FFF2-40B4-BE49-F238E27FC236}">
                <a16:creationId xmlns:a16="http://schemas.microsoft.com/office/drawing/2014/main" id="{BB3BA5A9-1F0E-2FE3-50EA-7F132D4783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4" b="-1889"/>
          <a:stretch/>
        </p:blipFill>
        <p:spPr bwMode="auto">
          <a:xfrm>
            <a:off x="4283818" y="594667"/>
            <a:ext cx="3999643" cy="385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2B862216-AA6D-8571-EAD2-D849CD67383C}"/>
              </a:ext>
            </a:extLst>
          </p:cNvPr>
          <p:cNvSpPr txBox="1"/>
          <p:nvPr/>
        </p:nvSpPr>
        <p:spPr>
          <a:xfrm>
            <a:off x="-9237" y="27808"/>
            <a:ext cx="8910641"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Result - Municipal Water Demand</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a:extLst>
              <a:ext uri="{FF2B5EF4-FFF2-40B4-BE49-F238E27FC236}">
                <a16:creationId xmlns:a16="http://schemas.microsoft.com/office/drawing/2014/main" id="{68AC5E05-F9F0-54E9-1B8E-198096B4FC3D}"/>
              </a:ext>
            </a:extLst>
          </p:cNvPr>
          <p:cNvSpPr txBox="1"/>
          <p:nvPr/>
        </p:nvSpPr>
        <p:spPr>
          <a:xfrm>
            <a:off x="136849" y="4891957"/>
            <a:ext cx="2809837" cy="1754326"/>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Expected water demand: </a:t>
            </a:r>
          </a:p>
          <a:p>
            <a:pPr algn="just"/>
            <a:r>
              <a:rPr lang="en-US" altLang="zh-CN" dirty="0">
                <a:solidFill>
                  <a:srgbClr val="FF0000"/>
                </a:solidFill>
                <a:latin typeface="Times New Roman" panose="02020603050405020304" pitchFamily="18" charset="0"/>
                <a:cs typeface="Times New Roman" panose="02020603050405020304" pitchFamily="18" charset="0"/>
              </a:rPr>
              <a:t>t3&gt;t2&gt;t1 L&gt;M&gt;H</a:t>
            </a:r>
          </a:p>
          <a:p>
            <a:pPr algn="just"/>
            <a:r>
              <a:rPr lang="en-US" altLang="zh-CN" dirty="0">
                <a:latin typeface="Times New Roman" panose="02020603050405020304" pitchFamily="18" charset="0"/>
                <a:cs typeface="Times New Roman" panose="02020603050405020304" pitchFamily="18" charset="0"/>
              </a:rPr>
              <a:t>Expected water shortage: </a:t>
            </a:r>
          </a:p>
          <a:p>
            <a:pPr algn="just"/>
            <a:r>
              <a:rPr lang="en-US" altLang="zh-CN" dirty="0">
                <a:solidFill>
                  <a:srgbClr val="FF0000"/>
                </a:solidFill>
                <a:latin typeface="Times New Roman" panose="02020603050405020304" pitchFamily="18" charset="0"/>
                <a:cs typeface="Times New Roman" panose="02020603050405020304" pitchFamily="18" charset="0"/>
              </a:rPr>
              <a:t>t1&gt;t2&gt;t3 L&gt;M&gt;H</a:t>
            </a:r>
          </a:p>
          <a:p>
            <a:pPr algn="just"/>
            <a:r>
              <a:rPr lang="en-US" altLang="zh-CN" dirty="0">
                <a:latin typeface="Times New Roman" panose="02020603050405020304" pitchFamily="18" charset="0"/>
                <a:cs typeface="Times New Roman" panose="02020603050405020304" pitchFamily="18" charset="0"/>
              </a:rPr>
              <a:t>Expected excess water: </a:t>
            </a:r>
          </a:p>
          <a:p>
            <a:pPr algn="just"/>
            <a:r>
              <a:rPr lang="en-US" altLang="zh-CN" dirty="0">
                <a:solidFill>
                  <a:srgbClr val="FF0000"/>
                </a:solidFill>
                <a:latin typeface="Times New Roman" panose="02020603050405020304" pitchFamily="18" charset="0"/>
                <a:cs typeface="Times New Roman" panose="02020603050405020304" pitchFamily="18" charset="0"/>
              </a:rPr>
              <a:t>t3&gt;t2&gt;t1 H&gt;M&gt;L</a:t>
            </a:r>
          </a:p>
        </p:txBody>
      </p:sp>
      <p:sp>
        <p:nvSpPr>
          <p:cNvPr id="9" name="文本框 8">
            <a:extLst>
              <a:ext uri="{FF2B5EF4-FFF2-40B4-BE49-F238E27FC236}">
                <a16:creationId xmlns:a16="http://schemas.microsoft.com/office/drawing/2014/main" id="{0F746FE4-2F86-57AA-9719-35AB4B4213FB}"/>
              </a:ext>
            </a:extLst>
          </p:cNvPr>
          <p:cNvSpPr txBox="1"/>
          <p:nvPr/>
        </p:nvSpPr>
        <p:spPr>
          <a:xfrm>
            <a:off x="2753853" y="5168955"/>
            <a:ext cx="9088016" cy="923330"/>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rPr>
              <a:t>With the steady development of the municipal government and the increase of the period, the water demand has increased, but the rising trend is exhausted. It is because the resident population has decreased and the number of people needing water has decreased.</a:t>
            </a:r>
            <a:endParaRPr lang="zh-CN" altLang="en-US" b="1" dirty="0">
              <a:latin typeface="Times New Roman" panose="02020603050405020304" pitchFamily="18" charset="0"/>
              <a:cs typeface="Times New Roman" panose="02020603050405020304" pitchFamily="18" charset="0"/>
            </a:endParaRPr>
          </a:p>
        </p:txBody>
      </p:sp>
      <p:pic>
        <p:nvPicPr>
          <p:cNvPr id="1027" name="图片 1">
            <a:extLst>
              <a:ext uri="{FF2B5EF4-FFF2-40B4-BE49-F238E27FC236}">
                <a16:creationId xmlns:a16="http://schemas.microsoft.com/office/drawing/2014/main" id="{B570A2CC-89EA-B6C8-BDE2-633B323BFD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0" r="2249"/>
          <a:stretch/>
        </p:blipFill>
        <p:spPr bwMode="auto">
          <a:xfrm>
            <a:off x="8249887" y="690448"/>
            <a:ext cx="3923272" cy="37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DE34E7B8-722F-0594-5F31-3862A23B3E85}"/>
              </a:ext>
            </a:extLst>
          </p:cNvPr>
          <p:cNvSpPr txBox="1"/>
          <p:nvPr/>
        </p:nvSpPr>
        <p:spPr>
          <a:xfrm>
            <a:off x="134122" y="4461677"/>
            <a:ext cx="4189316"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Figure 9. Industrial expected water demand</a:t>
            </a:r>
            <a:endParaRPr lang="zh-CN" altLang="en-US" sz="16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4DDD28D-A988-315F-1240-B961B87D97D9}"/>
              </a:ext>
            </a:extLst>
          </p:cNvPr>
          <p:cNvSpPr txBox="1"/>
          <p:nvPr/>
        </p:nvSpPr>
        <p:spPr>
          <a:xfrm>
            <a:off x="4244197" y="4470619"/>
            <a:ext cx="3875146" cy="584775"/>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Figure 10. Water scarcity value in three periods of industry</a:t>
            </a:r>
            <a:endParaRPr lang="zh-CN" altLang="en-US" sz="16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98A494F-BBCC-DBC0-C299-3A1619541303}"/>
              </a:ext>
            </a:extLst>
          </p:cNvPr>
          <p:cNvSpPr txBox="1"/>
          <p:nvPr/>
        </p:nvSpPr>
        <p:spPr>
          <a:xfrm>
            <a:off x="8243840" y="4395540"/>
            <a:ext cx="3931128" cy="584775"/>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Figure 11. The surplus water in the three periods of industry</a:t>
            </a:r>
            <a:endParaRPr lang="zh-CN" altLang="en-US" sz="1600" dirty="0">
              <a:latin typeface="Times New Roman" panose="02020603050405020304" pitchFamily="18" charset="0"/>
              <a:cs typeface="Times New Roman" panose="02020603050405020304" pitchFamily="18" charset="0"/>
            </a:endParaRPr>
          </a:p>
        </p:txBody>
      </p:sp>
      <p:cxnSp>
        <p:nvCxnSpPr>
          <p:cNvPr id="3" name="直接连接符 2">
            <a:extLst>
              <a:ext uri="{FF2B5EF4-FFF2-40B4-BE49-F238E27FC236}">
                <a16:creationId xmlns:a16="http://schemas.microsoft.com/office/drawing/2014/main" id="{1FDB43B6-5B52-0AB0-8BAF-5E416D06105A}"/>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62324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1E81697-21FE-2329-A8EC-9832CDA159C0}"/>
              </a:ext>
            </a:extLst>
          </p:cNvPr>
          <p:cNvSpPr txBox="1"/>
          <p:nvPr/>
        </p:nvSpPr>
        <p:spPr>
          <a:xfrm>
            <a:off x="5777396" y="3428999"/>
            <a:ext cx="5375466" cy="2308324"/>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Optimal ratio:</a:t>
            </a:r>
          </a:p>
          <a:p>
            <a:pPr algn="just"/>
            <a:r>
              <a:rPr lang="en-US" altLang="zh-CN" b="1" dirty="0">
                <a:solidFill>
                  <a:srgbClr val="FF0000"/>
                </a:solidFill>
                <a:latin typeface="Times New Roman" panose="02020603050405020304" pitchFamily="18" charset="0"/>
                <a:cs typeface="Times New Roman" panose="02020603050405020304" pitchFamily="18" charset="0"/>
              </a:rPr>
              <a:t>Agriculture &gt; Industry &gt; Municipal</a:t>
            </a:r>
          </a:p>
          <a:p>
            <a:pPr algn="just"/>
            <a:endParaRPr lang="en-US" altLang="zh-CN"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Analyze:</a:t>
            </a:r>
          </a:p>
          <a:p>
            <a:pPr algn="just"/>
            <a:r>
              <a:rPr lang="en-US" altLang="zh-CN" dirty="0">
                <a:latin typeface="Times New Roman" panose="02020603050405020304" pitchFamily="18" charset="0"/>
                <a:cs typeface="Times New Roman" panose="02020603050405020304" pitchFamily="18" charset="0"/>
              </a:rPr>
              <a:t>The 14th Five-Year Plan pointed out that the proportion of agricultural water supply should be maintained and steadily increased; more efforts should be made to supply industries to achieve economic growth.</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46C4CF8-B3F5-0BB6-9737-1D5F3D20EE5B}"/>
              </a:ext>
            </a:extLst>
          </p:cNvPr>
          <p:cNvSpPr txBox="1"/>
          <p:nvPr/>
        </p:nvSpPr>
        <p:spPr>
          <a:xfrm>
            <a:off x="-9237" y="27808"/>
            <a:ext cx="8910641"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Result - Municipal Water Demand</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6613F36C-2722-E6C9-D18B-89ACF97DC922}"/>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5" name="图片 4">
            <a:extLst>
              <a:ext uri="{FF2B5EF4-FFF2-40B4-BE49-F238E27FC236}">
                <a16:creationId xmlns:a16="http://schemas.microsoft.com/office/drawing/2014/main" id="{B8AFF3E2-F511-CBA3-86BC-379F8064E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12" y="876906"/>
            <a:ext cx="5308130" cy="2382292"/>
          </a:xfrm>
          <a:prstGeom prst="rect">
            <a:avLst/>
          </a:prstGeom>
        </p:spPr>
      </p:pic>
      <p:pic>
        <p:nvPicPr>
          <p:cNvPr id="6" name="图片 5">
            <a:extLst>
              <a:ext uri="{FF2B5EF4-FFF2-40B4-BE49-F238E27FC236}">
                <a16:creationId xmlns:a16="http://schemas.microsoft.com/office/drawing/2014/main" id="{5E5B29DE-6C8D-D359-FAA1-0D14520C0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2" y="3319279"/>
            <a:ext cx="5354976" cy="2409583"/>
          </a:xfrm>
          <a:prstGeom prst="rect">
            <a:avLst/>
          </a:prstGeom>
        </p:spPr>
      </p:pic>
      <p:pic>
        <p:nvPicPr>
          <p:cNvPr id="7" name="图片 6">
            <a:extLst>
              <a:ext uri="{FF2B5EF4-FFF2-40B4-BE49-F238E27FC236}">
                <a16:creationId xmlns:a16="http://schemas.microsoft.com/office/drawing/2014/main" id="{FA8C3249-824B-F863-6F72-6CF8F089D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412" y="876906"/>
            <a:ext cx="5375466" cy="2367728"/>
          </a:xfrm>
          <a:prstGeom prst="rect">
            <a:avLst/>
          </a:prstGeom>
        </p:spPr>
      </p:pic>
      <p:sp>
        <p:nvSpPr>
          <p:cNvPr id="8" name="文本框 7">
            <a:extLst>
              <a:ext uri="{FF2B5EF4-FFF2-40B4-BE49-F238E27FC236}">
                <a16:creationId xmlns:a16="http://schemas.microsoft.com/office/drawing/2014/main" id="{641E553C-4E1F-A969-923F-E6E8684AB582}"/>
              </a:ext>
            </a:extLst>
          </p:cNvPr>
          <p:cNvSpPr txBox="1"/>
          <p:nvPr/>
        </p:nvSpPr>
        <p:spPr>
          <a:xfrm>
            <a:off x="502490" y="5817626"/>
            <a:ext cx="419722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Figure 5-12 Water resource allocation ratio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2232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BCEA442-0471-66C5-6477-8C965B828739}"/>
              </a:ext>
            </a:extLst>
          </p:cNvPr>
          <p:cNvPicPr>
            <a:picLocks noChangeAspect="1"/>
          </p:cNvPicPr>
          <p:nvPr/>
        </p:nvPicPr>
        <p:blipFill>
          <a:blip r:embed="rId2"/>
          <a:stretch>
            <a:fillRect/>
          </a:stretch>
        </p:blipFill>
        <p:spPr>
          <a:xfrm>
            <a:off x="1236703" y="615802"/>
            <a:ext cx="9709354" cy="6242198"/>
          </a:xfrm>
          <a:prstGeom prst="rect">
            <a:avLst/>
          </a:prstGeom>
        </p:spPr>
      </p:pic>
      <p:sp>
        <p:nvSpPr>
          <p:cNvPr id="3" name="文本框 2">
            <a:extLst>
              <a:ext uri="{FF2B5EF4-FFF2-40B4-BE49-F238E27FC236}">
                <a16:creationId xmlns:a16="http://schemas.microsoft.com/office/drawing/2014/main" id="{D2912D4C-9AFD-EA69-958A-2E9F3FCCD9BC}"/>
              </a:ext>
            </a:extLst>
          </p:cNvPr>
          <p:cNvSpPr txBox="1"/>
          <p:nvPr/>
        </p:nvSpPr>
        <p:spPr>
          <a:xfrm>
            <a:off x="-9238" y="27808"/>
            <a:ext cx="12201237"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Plant - Species</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7" name="图片 6">
            <a:extLst>
              <a:ext uri="{FF2B5EF4-FFF2-40B4-BE49-F238E27FC236}">
                <a16:creationId xmlns:a16="http://schemas.microsoft.com/office/drawing/2014/main" id="{74C63240-BC8F-13C2-4F72-984FC2531227}"/>
              </a:ext>
            </a:extLst>
          </p:cNvPr>
          <p:cNvPicPr>
            <a:picLocks noChangeAspect="1"/>
          </p:cNvPicPr>
          <p:nvPr/>
        </p:nvPicPr>
        <p:blipFill>
          <a:blip r:embed="rId3"/>
          <a:stretch>
            <a:fillRect/>
          </a:stretch>
        </p:blipFill>
        <p:spPr>
          <a:xfrm>
            <a:off x="5394120" y="2425474"/>
            <a:ext cx="1628775" cy="242888"/>
          </a:xfrm>
          <a:prstGeom prst="rect">
            <a:avLst/>
          </a:prstGeom>
        </p:spPr>
      </p:pic>
      <p:sp>
        <p:nvSpPr>
          <p:cNvPr id="8" name="文本框 7">
            <a:extLst>
              <a:ext uri="{FF2B5EF4-FFF2-40B4-BE49-F238E27FC236}">
                <a16:creationId xmlns:a16="http://schemas.microsoft.com/office/drawing/2014/main" id="{3366D680-0CEE-8514-61F1-B2BD81CB3AFF}"/>
              </a:ext>
            </a:extLst>
          </p:cNvPr>
          <p:cNvSpPr txBox="1"/>
          <p:nvPr/>
        </p:nvSpPr>
        <p:spPr>
          <a:xfrm>
            <a:off x="8857996" y="1973357"/>
            <a:ext cx="42832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21</a:t>
            </a:r>
            <a:endParaRPr lang="zh-CN" altLang="en-US" dirty="0">
              <a:latin typeface="Times New Roman" panose="02020603050405020304" pitchFamily="18" charset="0"/>
              <a:cs typeface="Times New Roman" panose="02020603050405020304" pitchFamily="18" charset="0"/>
            </a:endParaRPr>
          </a:p>
        </p:txBody>
      </p:sp>
      <p:cxnSp>
        <p:nvCxnSpPr>
          <p:cNvPr id="2" name="直接连接符 1">
            <a:extLst>
              <a:ext uri="{FF2B5EF4-FFF2-40B4-BE49-F238E27FC236}">
                <a16:creationId xmlns:a16="http://schemas.microsoft.com/office/drawing/2014/main" id="{027FC105-F1D4-AD0F-9DB5-6D3E4514FD7D}"/>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49684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35F404F-C712-FBC3-36C0-9CD4CC5F1099}"/>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0208B6CA-4540-0671-CCD2-1E679727B490}"/>
              </a:ext>
            </a:extLst>
          </p:cNvPr>
          <p:cNvSpPr txBox="1"/>
          <p:nvPr/>
        </p:nvSpPr>
        <p:spPr>
          <a:xfrm>
            <a:off x="-9238" y="27808"/>
            <a:ext cx="7007197"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Plant - location</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5" name="图片 4">
            <a:extLst>
              <a:ext uri="{FF2B5EF4-FFF2-40B4-BE49-F238E27FC236}">
                <a16:creationId xmlns:a16="http://schemas.microsoft.com/office/drawing/2014/main" id="{40C1895F-2DE5-EEE9-5390-EE987317E9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376" y="2048366"/>
            <a:ext cx="6207968" cy="2937173"/>
          </a:xfrm>
          <a:prstGeom prst="rect">
            <a:avLst/>
          </a:prstGeom>
        </p:spPr>
      </p:pic>
      <p:sp>
        <p:nvSpPr>
          <p:cNvPr id="12" name="文本框 11">
            <a:extLst>
              <a:ext uri="{FF2B5EF4-FFF2-40B4-BE49-F238E27FC236}">
                <a16:creationId xmlns:a16="http://schemas.microsoft.com/office/drawing/2014/main" id="{3DC7DCBB-887E-ABDF-2907-BBF53C9FFDCD}"/>
              </a:ext>
            </a:extLst>
          </p:cNvPr>
          <p:cNvSpPr txBox="1"/>
          <p:nvPr/>
        </p:nvSpPr>
        <p:spPr>
          <a:xfrm>
            <a:off x="6792687" y="1170627"/>
            <a:ext cx="4982547" cy="535531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Research Object: Taking the southern suburbs of Xi'an as the research object, the representative production area, the main traffic road, and the secondary arterial road section are the main research objects, with a total of 22 points. The distribution of the sample points is shown in Figure 1.</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traffic situation at the location of the sample point was investigated in three time periods of 7:00-9:00, 11:30-14:00, and 17:00-19:00, and the traffic flow was estimated based on continuous observation for 3 days.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According to the environmental conditions and traffic situation near the sampling point, it is divided into relatively clean area (CPF), lightly polluted area (LP), moderately polluted area (MLP) and heavily polluted area (SP).</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40F5CFC4-724D-E768-148D-66BEA6FA5FB9}"/>
              </a:ext>
            </a:extLst>
          </p:cNvPr>
          <p:cNvSpPr txBox="1"/>
          <p:nvPr/>
        </p:nvSpPr>
        <p:spPr>
          <a:xfrm>
            <a:off x="390376" y="4985539"/>
            <a:ext cx="6207967"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Fig 13. The sampling sites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6345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9F6E5E9-55BB-DF90-5DA3-0BB8B7707B9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46" t="10035" r="7638" b="11757"/>
          <a:stretch/>
        </p:blipFill>
        <p:spPr>
          <a:xfrm>
            <a:off x="6001631" y="613888"/>
            <a:ext cx="5779821" cy="3703074"/>
          </a:xfrm>
          <a:prstGeom prst="rect">
            <a:avLst/>
          </a:prstGeom>
          <a:ln>
            <a:noFill/>
          </a:ln>
        </p:spPr>
      </p:pic>
      <p:pic>
        <p:nvPicPr>
          <p:cNvPr id="4" name="图片 3">
            <a:extLst>
              <a:ext uri="{FF2B5EF4-FFF2-40B4-BE49-F238E27FC236}">
                <a16:creationId xmlns:a16="http://schemas.microsoft.com/office/drawing/2014/main" id="{71BEE8B1-95CE-6366-48FA-8DDB954A822B}"/>
              </a:ext>
            </a:extLst>
          </p:cNvPr>
          <p:cNvPicPr>
            <a:picLocks noChangeAspect="1"/>
          </p:cNvPicPr>
          <p:nvPr/>
        </p:nvPicPr>
        <p:blipFill rotWithShape="1">
          <a:blip r:embed="rId3">
            <a:extLst>
              <a:ext uri="{28A0092B-C50C-407E-A947-70E740481C1C}">
                <a14:useLocalDpi xmlns:a14="http://schemas.microsoft.com/office/drawing/2010/main" val="0"/>
              </a:ext>
            </a:extLst>
          </a:blip>
          <a:srcRect l="6521" t="11247" r="7644" b="9396"/>
          <a:stretch/>
        </p:blipFill>
        <p:spPr>
          <a:xfrm>
            <a:off x="49759" y="561426"/>
            <a:ext cx="5959154" cy="3895049"/>
          </a:xfrm>
          <a:prstGeom prst="rect">
            <a:avLst/>
          </a:prstGeom>
          <a:ln>
            <a:noFill/>
          </a:ln>
        </p:spPr>
      </p:pic>
      <p:cxnSp>
        <p:nvCxnSpPr>
          <p:cNvPr id="2" name="直接连接符 1">
            <a:extLst>
              <a:ext uri="{FF2B5EF4-FFF2-40B4-BE49-F238E27FC236}">
                <a16:creationId xmlns:a16="http://schemas.microsoft.com/office/drawing/2014/main" id="{93C2E591-7AA7-4186-6177-6EA1D8B023B8}"/>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283B81C6-B7FD-2AB7-697D-F985C006057A}"/>
              </a:ext>
            </a:extLst>
          </p:cNvPr>
          <p:cNvSpPr txBox="1"/>
          <p:nvPr/>
        </p:nvSpPr>
        <p:spPr>
          <a:xfrm>
            <a:off x="-9238" y="27808"/>
            <a:ext cx="12201237"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Plant - Location</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 name="文本框 6">
            <a:extLst>
              <a:ext uri="{FF2B5EF4-FFF2-40B4-BE49-F238E27FC236}">
                <a16:creationId xmlns:a16="http://schemas.microsoft.com/office/drawing/2014/main" id="{B73B9ACA-3102-E9D0-B606-207E1BC1D6C6}"/>
              </a:ext>
            </a:extLst>
          </p:cNvPr>
          <p:cNvSpPr txBox="1"/>
          <p:nvPr/>
        </p:nvSpPr>
        <p:spPr>
          <a:xfrm>
            <a:off x="1015481" y="4456475"/>
            <a:ext cx="4669972" cy="646331"/>
          </a:xfrm>
          <a:prstGeom prst="rect">
            <a:avLst/>
          </a:prstGeom>
          <a:noFill/>
        </p:spPr>
        <p:txBody>
          <a:bodyPr wrap="square">
            <a:spAutoFit/>
          </a:bodyPr>
          <a:lstStyle/>
          <a:p>
            <a:r>
              <a:rPr lang="en-US" altLang="zh-CN" dirty="0">
                <a:latin typeface="Times New Roman" panose="02020603050405020304" pitchFamily="18" charset="0"/>
                <a:ea typeface="Tahoma" panose="020B0604030504040204" pitchFamily="34" charset="0"/>
                <a:cs typeface="Times New Roman" panose="02020603050405020304" pitchFamily="18" charset="0"/>
              </a:rPr>
              <a:t>Fig 14.</a:t>
            </a:r>
            <a:r>
              <a:rPr lang="en-US" altLang="zh-CN" dirty="0">
                <a:latin typeface="Times New Roman" panose="02020603050405020304" pitchFamily="18" charset="0"/>
                <a:cs typeface="Times New Roman" panose="02020603050405020304" pitchFamily="18" charset="0"/>
              </a:rPr>
              <a:t> Ligustrum </a:t>
            </a:r>
            <a:r>
              <a:rPr lang="en-US" altLang="zh-CN" dirty="0" err="1">
                <a:latin typeface="Times New Roman" panose="02020603050405020304" pitchFamily="18" charset="0"/>
                <a:cs typeface="Times New Roman" panose="02020603050405020304" pitchFamily="18" charset="0"/>
              </a:rPr>
              <a:t>quihoui</a:t>
            </a:r>
            <a:r>
              <a:rPr lang="en-US" altLang="zh-CN" dirty="0">
                <a:latin typeface="Times New Roman" panose="02020603050405020304" pitchFamily="18" charset="0"/>
                <a:cs typeface="Times New Roman" panose="02020603050405020304" pitchFamily="18" charset="0"/>
              </a:rPr>
              <a:t> (small) dust holding capacity </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8AD39B3-2C89-43FF-2856-37063EAC77E2}"/>
              </a:ext>
            </a:extLst>
          </p:cNvPr>
          <p:cNvSpPr txBox="1"/>
          <p:nvPr/>
        </p:nvSpPr>
        <p:spPr>
          <a:xfrm>
            <a:off x="6962192" y="4492686"/>
            <a:ext cx="446469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Fig 15. Ligustrum lucidum (big) dust holding capacity </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0355E9C-E51C-DB7C-177B-48540C92A678}"/>
              </a:ext>
            </a:extLst>
          </p:cNvPr>
          <p:cNvSpPr txBox="1"/>
          <p:nvPr/>
        </p:nvSpPr>
        <p:spPr>
          <a:xfrm>
            <a:off x="1015481" y="5373244"/>
            <a:ext cx="6457858" cy="923330"/>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 The amount of atmospheric particulate matter in the environment</a:t>
            </a:r>
          </a:p>
          <a:p>
            <a:r>
              <a:rPr lang="en-US" altLang="zh-CN" dirty="0">
                <a:latin typeface="Times New Roman" panose="02020603050405020304" pitchFamily="18" charset="0"/>
                <a:cs typeface="Times New Roman" panose="02020603050405020304" pitchFamily="18" charset="0"/>
              </a:rPr>
              <a:t>2) The height at which plants are exposed to the atmosphere</a:t>
            </a:r>
          </a:p>
          <a:p>
            <a:r>
              <a:rPr lang="en-US" altLang="zh-CN" dirty="0">
                <a:latin typeface="Times New Roman" panose="02020603050405020304" pitchFamily="18" charset="0"/>
                <a:cs typeface="Times New Roman" panose="02020603050405020304" pitchFamily="18" charset="0"/>
              </a:rPr>
              <a:t>3) Leaf surface microstructure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460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32AC5C8-832C-79D8-95D0-B5F413203C40}"/>
              </a:ext>
            </a:extLst>
          </p:cNvPr>
          <p:cNvGrpSpPr/>
          <p:nvPr/>
        </p:nvGrpSpPr>
        <p:grpSpPr>
          <a:xfrm>
            <a:off x="6096000" y="717010"/>
            <a:ext cx="5395197" cy="3679542"/>
            <a:chOff x="5882402" y="587657"/>
            <a:chExt cx="5395197" cy="3679542"/>
          </a:xfrm>
        </p:grpSpPr>
        <p:pic>
          <p:nvPicPr>
            <p:cNvPr id="3" name="图片 2">
              <a:extLst>
                <a:ext uri="{FF2B5EF4-FFF2-40B4-BE49-F238E27FC236}">
                  <a16:creationId xmlns:a16="http://schemas.microsoft.com/office/drawing/2014/main" id="{D2FDC875-BC73-44FA-286C-679F768215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20" t="2392" r="6979" b="10190"/>
            <a:stretch/>
          </p:blipFill>
          <p:spPr>
            <a:xfrm>
              <a:off x="5882402" y="587657"/>
              <a:ext cx="5395197" cy="3679542"/>
            </a:xfrm>
            <a:prstGeom prst="rect">
              <a:avLst/>
            </a:prstGeom>
            <a:noFill/>
            <a:ln>
              <a:noFill/>
            </a:ln>
          </p:spPr>
        </p:pic>
        <p:cxnSp>
          <p:nvCxnSpPr>
            <p:cNvPr id="9" name="直接连接符 8">
              <a:extLst>
                <a:ext uri="{FF2B5EF4-FFF2-40B4-BE49-F238E27FC236}">
                  <a16:creationId xmlns:a16="http://schemas.microsoft.com/office/drawing/2014/main" id="{5159A4D6-22F3-71EA-DDA4-597913FFBAE0}"/>
                </a:ext>
              </a:extLst>
            </p:cNvPr>
            <p:cNvCxnSpPr/>
            <p:nvPr/>
          </p:nvCxnSpPr>
          <p:spPr>
            <a:xfrm>
              <a:off x="5882403" y="917276"/>
              <a:ext cx="510073" cy="622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接连接符 9">
              <a:extLst>
                <a:ext uri="{FF2B5EF4-FFF2-40B4-BE49-F238E27FC236}">
                  <a16:creationId xmlns:a16="http://schemas.microsoft.com/office/drawing/2014/main" id="{115F5657-4876-C77A-DD7A-4A7F0CB532F4}"/>
                </a:ext>
              </a:extLst>
            </p:cNvPr>
            <p:cNvCxnSpPr/>
            <p:nvPr/>
          </p:nvCxnSpPr>
          <p:spPr>
            <a:xfrm>
              <a:off x="5882403" y="1032676"/>
              <a:ext cx="510073" cy="62204"/>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4" name="直接连接符 3">
            <a:extLst>
              <a:ext uri="{FF2B5EF4-FFF2-40B4-BE49-F238E27FC236}">
                <a16:creationId xmlns:a16="http://schemas.microsoft.com/office/drawing/2014/main" id="{9AE3CC62-53AA-5A08-8F37-0AE30D70E06B}"/>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文本框 4">
            <a:extLst>
              <a:ext uri="{FF2B5EF4-FFF2-40B4-BE49-F238E27FC236}">
                <a16:creationId xmlns:a16="http://schemas.microsoft.com/office/drawing/2014/main" id="{0A10BF0C-3BC2-27DA-2B1C-53081653EAB7}"/>
              </a:ext>
            </a:extLst>
          </p:cNvPr>
          <p:cNvSpPr txBox="1"/>
          <p:nvPr/>
        </p:nvSpPr>
        <p:spPr>
          <a:xfrm>
            <a:off x="-9237" y="27808"/>
            <a:ext cx="12192000"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Plant - Species</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3" name="组合 12">
            <a:extLst>
              <a:ext uri="{FF2B5EF4-FFF2-40B4-BE49-F238E27FC236}">
                <a16:creationId xmlns:a16="http://schemas.microsoft.com/office/drawing/2014/main" id="{125C46E3-7BAD-6C1D-19C9-70399811C323}"/>
              </a:ext>
            </a:extLst>
          </p:cNvPr>
          <p:cNvGrpSpPr/>
          <p:nvPr/>
        </p:nvGrpSpPr>
        <p:grpSpPr>
          <a:xfrm>
            <a:off x="63307" y="880647"/>
            <a:ext cx="5502958" cy="3558075"/>
            <a:chOff x="346166" y="839380"/>
            <a:chExt cx="5502958" cy="3558075"/>
          </a:xfrm>
        </p:grpSpPr>
        <p:pic>
          <p:nvPicPr>
            <p:cNvPr id="2" name="图片 1">
              <a:extLst>
                <a:ext uri="{FF2B5EF4-FFF2-40B4-BE49-F238E27FC236}">
                  <a16:creationId xmlns:a16="http://schemas.microsoft.com/office/drawing/2014/main" id="{753BD85B-5B70-63F1-D911-853F5A9789E3}"/>
                </a:ext>
              </a:extLst>
            </p:cNvPr>
            <p:cNvPicPr>
              <a:picLocks noChangeAspect="1"/>
            </p:cNvPicPr>
            <p:nvPr/>
          </p:nvPicPr>
          <p:blipFill rotWithShape="1">
            <a:blip r:embed="rId3">
              <a:extLst>
                <a:ext uri="{28A0092B-C50C-407E-A947-70E740481C1C}">
                  <a14:useLocalDpi xmlns:a14="http://schemas.microsoft.com/office/drawing/2010/main" val="0"/>
                </a:ext>
              </a:extLst>
            </a:blip>
            <a:srcRect t="2554" b="9053"/>
            <a:stretch/>
          </p:blipFill>
          <p:spPr>
            <a:xfrm>
              <a:off x="346166" y="839380"/>
              <a:ext cx="5502958" cy="3558075"/>
            </a:xfrm>
            <a:prstGeom prst="rect">
              <a:avLst/>
            </a:prstGeom>
            <a:noFill/>
            <a:ln>
              <a:noFill/>
            </a:ln>
          </p:spPr>
        </p:pic>
        <p:cxnSp>
          <p:nvCxnSpPr>
            <p:cNvPr id="7" name="直接连接符 6">
              <a:extLst>
                <a:ext uri="{FF2B5EF4-FFF2-40B4-BE49-F238E27FC236}">
                  <a16:creationId xmlns:a16="http://schemas.microsoft.com/office/drawing/2014/main" id="{A269B6C8-38D7-8112-6936-10EF74B79004}"/>
                </a:ext>
              </a:extLst>
            </p:cNvPr>
            <p:cNvCxnSpPr/>
            <p:nvPr/>
          </p:nvCxnSpPr>
          <p:spPr>
            <a:xfrm>
              <a:off x="634482" y="914400"/>
              <a:ext cx="510073" cy="62204"/>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直接连接符 7">
              <a:extLst>
                <a:ext uri="{FF2B5EF4-FFF2-40B4-BE49-F238E27FC236}">
                  <a16:creationId xmlns:a16="http://schemas.microsoft.com/office/drawing/2014/main" id="{B9D83F5B-7E8F-EDCD-A5DB-D597E4138695}"/>
                </a:ext>
              </a:extLst>
            </p:cNvPr>
            <p:cNvCxnSpPr/>
            <p:nvPr/>
          </p:nvCxnSpPr>
          <p:spPr>
            <a:xfrm>
              <a:off x="634481" y="1035464"/>
              <a:ext cx="510073" cy="62204"/>
            </a:xfrm>
            <a:prstGeom prst="line">
              <a:avLst/>
            </a:prstGeom>
          </p:spPr>
          <p:style>
            <a:lnRef idx="3">
              <a:schemeClr val="accent2"/>
            </a:lnRef>
            <a:fillRef idx="0">
              <a:schemeClr val="accent2"/>
            </a:fillRef>
            <a:effectRef idx="2">
              <a:schemeClr val="accent2"/>
            </a:effectRef>
            <a:fontRef idx="minor">
              <a:schemeClr val="tx1"/>
            </a:fontRef>
          </p:style>
        </p:cxnSp>
      </p:grpSp>
      <p:sp>
        <p:nvSpPr>
          <p:cNvPr id="12" name="文本框 11">
            <a:extLst>
              <a:ext uri="{FF2B5EF4-FFF2-40B4-BE49-F238E27FC236}">
                <a16:creationId xmlns:a16="http://schemas.microsoft.com/office/drawing/2014/main" id="{008601DB-A672-413C-540B-76C78EE22B13}"/>
              </a:ext>
            </a:extLst>
          </p:cNvPr>
          <p:cNvSpPr txBox="1"/>
          <p:nvPr/>
        </p:nvSpPr>
        <p:spPr>
          <a:xfrm>
            <a:off x="0" y="4893499"/>
            <a:ext cx="5676041" cy="1992661"/>
          </a:xfrm>
          <a:prstGeom prst="rect">
            <a:avLst/>
          </a:prstGeom>
          <a:noFill/>
        </p:spPr>
        <p:txBody>
          <a:bodyPr wrap="square">
            <a:spAutoFit/>
          </a:bodyPr>
          <a:lstStyle/>
          <a:p>
            <a:pPr>
              <a:lnSpc>
                <a:spcPct val="150000"/>
              </a:lnSpc>
            </a:pPr>
            <a:r>
              <a:rPr lang="en-US" altLang="zh-CN" sz="1400" kern="100" dirty="0">
                <a:solidFill>
                  <a:srgbClr val="000000"/>
                </a:solidFill>
                <a:effectLst/>
                <a:latin typeface="Times New Roman" panose="02020603050405020304" pitchFamily="18" charset="0"/>
                <a:ea typeface="黑体" panose="02010609060101010101" pitchFamily="49" charset="-122"/>
                <a:cs typeface="黑体" panose="02010609060101010101" pitchFamily="49" charset="-122"/>
              </a:rPr>
              <a:t>It can be seen from Figure 16 that the order of the total dust retention capacity of leaves from large to small is: hibiscus &gt; eucalyptus &gt; poplar tomentosa &gt; brocade &gt; magnolia &gt; elm leaf plum &gt; elm tree &gt; ginkgo &gt; maple ingot &gt; Lagerstroemia indica &gt; Purple leaf plum &gt; Purple leaf barberry &gt; Chinese pagoda tree &gt; White wax.</a:t>
            </a:r>
          </a:p>
          <a:p>
            <a:pPr>
              <a:lnSpc>
                <a:spcPct val="150000"/>
              </a:lnSpc>
            </a:pPr>
            <a:r>
              <a:rPr lang="en-US" altLang="zh-CN" sz="1400" kern="100" dirty="0">
                <a:solidFill>
                  <a:srgbClr val="000000"/>
                </a:solidFill>
                <a:effectLst/>
                <a:latin typeface="Times New Roman" panose="02020603050405020304" pitchFamily="18" charset="0"/>
                <a:ea typeface="黑体" panose="02010609060101010101" pitchFamily="49" charset="-122"/>
                <a:cs typeface="黑体" panose="02010609060101010101" pitchFamily="49" charset="-122"/>
              </a:rPr>
              <a:t>The leaves are mainly retained in fine particulate matter.</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AF0381DF-04AC-18D3-7F70-304A669BCD49}"/>
              </a:ext>
            </a:extLst>
          </p:cNvPr>
          <p:cNvSpPr txBox="1"/>
          <p:nvPr/>
        </p:nvSpPr>
        <p:spPr>
          <a:xfrm>
            <a:off x="5786493" y="4893499"/>
            <a:ext cx="6331873" cy="1992661"/>
          </a:xfrm>
          <a:prstGeom prst="rect">
            <a:avLst/>
          </a:prstGeom>
          <a:noFill/>
        </p:spPr>
        <p:txBody>
          <a:bodyPr wrap="square">
            <a:spAutoFit/>
          </a:bodyPr>
          <a:lstStyle/>
          <a:p>
            <a:pPr marL="230505" algn="just">
              <a:lnSpc>
                <a:spcPct val="150000"/>
              </a:lnSpc>
            </a:pPr>
            <a:r>
              <a:rPr lang="en-US" altLang="zh-CN" sz="1400" kern="100" dirty="0">
                <a:effectLst/>
                <a:latin typeface="Times New Roman" panose="02020603050405020304" pitchFamily="18" charset="0"/>
                <a:ea typeface="宋体" panose="02010600030101010101" pitchFamily="2" charset="-122"/>
                <a:cs typeface="宋体" panose="02010600030101010101" pitchFamily="2" charset="-122"/>
              </a:rPr>
              <a:t>As shown in the figure 17, the order of the dust-retaining ability of different tree species to PM10 is: hibiscus &gt; poplar tomentosa &gt; eucalyptus &gt; brocade &gt; magnolia &gt; elm plum &gt; elm &gt; ginkgo &gt; maple ingot &gt; crape myrtle &gt; purple leaf Li &gt; Berberis </a:t>
            </a:r>
            <a:r>
              <a:rPr lang="en-US" altLang="zh-CN" sz="1400" kern="100" dirty="0" err="1">
                <a:effectLst/>
                <a:latin typeface="Times New Roman" panose="02020603050405020304" pitchFamily="18" charset="0"/>
                <a:ea typeface="宋体" panose="02010600030101010101" pitchFamily="2" charset="-122"/>
                <a:cs typeface="宋体" panose="02010600030101010101" pitchFamily="2" charset="-122"/>
              </a:rPr>
              <a:t>auricosa</a:t>
            </a:r>
            <a:r>
              <a:rPr lang="en-US" altLang="zh-CN" sz="1400" kern="100" dirty="0">
                <a:effectLst/>
                <a:latin typeface="Times New Roman" panose="02020603050405020304" pitchFamily="18" charset="0"/>
                <a:ea typeface="宋体" panose="02010600030101010101" pitchFamily="2" charset="-122"/>
                <a:cs typeface="宋体" panose="02010600030101010101" pitchFamily="2" charset="-122"/>
              </a:rPr>
              <a:t> &gt; Sophora japonica &gt; White wax.</a:t>
            </a:r>
          </a:p>
          <a:p>
            <a:pPr marL="230505" algn="just">
              <a:lnSpc>
                <a:spcPct val="150000"/>
              </a:lnSpc>
            </a:pPr>
            <a:r>
              <a:rPr lang="en-US" altLang="zh-CN" sz="1400" kern="100" dirty="0">
                <a:effectLst/>
                <a:latin typeface="Times New Roman" panose="02020603050405020304" pitchFamily="18" charset="0"/>
                <a:ea typeface="宋体" panose="02010600030101010101" pitchFamily="2" charset="-122"/>
                <a:cs typeface="宋体" panose="02010600030101010101" pitchFamily="2" charset="-122"/>
              </a:rPr>
              <a:t>The change trend of dust retention capacity for PM</a:t>
            </a:r>
            <a:r>
              <a:rPr lang="en-US" altLang="zh-CN" sz="1400" kern="100" baseline="-25000" dirty="0">
                <a:effectLst/>
                <a:latin typeface="Times New Roman" panose="02020603050405020304" pitchFamily="18" charset="0"/>
                <a:ea typeface="宋体" panose="02010600030101010101" pitchFamily="2" charset="-122"/>
                <a:cs typeface="宋体" panose="02010600030101010101" pitchFamily="2" charset="-122"/>
              </a:rPr>
              <a:t>2.5</a:t>
            </a:r>
            <a:r>
              <a:rPr lang="en-US" altLang="zh-CN" sz="1400" kern="100" dirty="0">
                <a:effectLst/>
                <a:latin typeface="Times New Roman" panose="02020603050405020304" pitchFamily="18" charset="0"/>
                <a:ea typeface="宋体" panose="02010600030101010101" pitchFamily="2" charset="-122"/>
                <a:cs typeface="宋体" panose="02010600030101010101" pitchFamily="2" charset="-122"/>
              </a:rPr>
              <a:t> is consistent with that of PM</a:t>
            </a:r>
            <a:r>
              <a:rPr lang="en-US" altLang="zh-CN" sz="1400" kern="100" baseline="-25000" dirty="0">
                <a:effectLst/>
                <a:latin typeface="Times New Roman" panose="02020603050405020304" pitchFamily="18" charset="0"/>
                <a:ea typeface="宋体" panose="02010600030101010101" pitchFamily="2" charset="-122"/>
                <a:cs typeface="宋体" panose="02010600030101010101" pitchFamily="2" charset="-122"/>
              </a:rPr>
              <a:t>10</a:t>
            </a:r>
            <a:r>
              <a:rPr lang="en-US" altLang="zh-CN" sz="1400" kern="100" dirty="0">
                <a:effectLst/>
                <a:latin typeface="Times New Roman" panose="02020603050405020304" pitchFamily="18" charset="0"/>
                <a:ea typeface="宋体" panose="02010600030101010101" pitchFamily="2" charset="-122"/>
                <a:cs typeface="宋体" panose="02010600030101010101" pitchFamily="2" charset="-122"/>
              </a:rPr>
              <a:t> dust retention capacity.</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D7BA996E-D094-F8FB-2AA5-173FEDBE0F7D}"/>
              </a:ext>
            </a:extLst>
          </p:cNvPr>
          <p:cNvSpPr txBox="1"/>
          <p:nvPr/>
        </p:nvSpPr>
        <p:spPr>
          <a:xfrm>
            <a:off x="-32192" y="4415949"/>
            <a:ext cx="595293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Figure 16. Comparison of total dust holding capacity of leaves of different tree species</a:t>
            </a:r>
            <a:endParaRPr lang="zh-CN" altLang="en-US" sz="14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6EF31D98-327C-2FAC-6E52-A0C0F47DAED8}"/>
              </a:ext>
            </a:extLst>
          </p:cNvPr>
          <p:cNvSpPr txBox="1"/>
          <p:nvPr/>
        </p:nvSpPr>
        <p:spPr>
          <a:xfrm>
            <a:off x="6031191" y="4411158"/>
            <a:ext cx="595293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Figure 17. Comparison of the dust holding capacity of leaves of different tree species to PM</a:t>
            </a:r>
            <a:r>
              <a:rPr lang="en-US" altLang="zh-CN" sz="1400" baseline="-25000" dirty="0">
                <a:latin typeface="Times New Roman" panose="02020603050405020304" pitchFamily="18" charset="0"/>
                <a:cs typeface="Times New Roman" panose="02020603050405020304" pitchFamily="18" charset="0"/>
              </a:rPr>
              <a:t>2.5</a:t>
            </a:r>
            <a:r>
              <a:rPr lang="en-US" altLang="zh-CN" sz="1400" dirty="0">
                <a:latin typeface="Times New Roman" panose="02020603050405020304" pitchFamily="18" charset="0"/>
                <a:cs typeface="Times New Roman" panose="02020603050405020304" pitchFamily="18" charset="0"/>
              </a:rPr>
              <a:t> and PM</a:t>
            </a:r>
            <a:r>
              <a:rPr lang="en-US" altLang="zh-CN" sz="1400" baseline="-25000" dirty="0">
                <a:latin typeface="Times New Roman" panose="02020603050405020304" pitchFamily="18" charset="0"/>
                <a:cs typeface="Times New Roman" panose="02020603050405020304" pitchFamily="18" charset="0"/>
              </a:rPr>
              <a:t>10</a:t>
            </a:r>
            <a:endParaRPr lang="zh-CN" altLang="en-US" sz="1400" baseline="-25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6E46A648-CA63-684F-EF58-2C24DA274CB4}"/>
              </a:ext>
            </a:extLst>
          </p:cNvPr>
          <p:cNvSpPr txBox="1"/>
          <p:nvPr/>
        </p:nvSpPr>
        <p:spPr>
          <a:xfrm>
            <a:off x="13996" y="593223"/>
            <a:ext cx="2824024" cy="307777"/>
          </a:xfrm>
          <a:prstGeom prst="rect">
            <a:avLst/>
          </a:prstGeom>
          <a:noFill/>
        </p:spPr>
        <p:txBody>
          <a:bodyPr wrap="square">
            <a:spAutoFit/>
          </a:bodyPr>
          <a:lstStyle/>
          <a:p>
            <a:r>
              <a:rPr lang="en-US" altLang="zh-CN" sz="1400" b="0" i="0" dirty="0">
                <a:effectLst/>
                <a:latin typeface="Times New Roman" panose="02020603050405020304" pitchFamily="18" charset="0"/>
                <a:cs typeface="Times New Roman" panose="02020603050405020304" pitchFamily="18" charset="0"/>
              </a:rPr>
              <a:t>Buxus </a:t>
            </a:r>
            <a:r>
              <a:rPr lang="en-US" altLang="zh-CN" sz="1400" b="0" i="0" dirty="0" err="1">
                <a:effectLst/>
                <a:latin typeface="Times New Roman" panose="02020603050405020304" pitchFamily="18" charset="0"/>
                <a:cs typeface="Times New Roman" panose="02020603050405020304" pitchFamily="18" charset="0"/>
              </a:rPr>
              <a:t>megistophylla</a:t>
            </a:r>
            <a:r>
              <a:rPr lang="en-US" altLang="zh-CN" sz="1400" b="0" i="0" dirty="0">
                <a:effectLst/>
                <a:latin typeface="Times New Roman" panose="02020603050405020304" pitchFamily="18" charset="0"/>
                <a:cs typeface="Times New Roman" panose="02020603050405020304" pitchFamily="18" charset="0"/>
              </a:rPr>
              <a:t> </a:t>
            </a:r>
            <a:r>
              <a:rPr lang="en-US" altLang="zh-CN" sz="1400" b="0" i="0" dirty="0" err="1">
                <a:effectLst/>
                <a:latin typeface="Times New Roman" panose="02020603050405020304" pitchFamily="18" charset="0"/>
                <a:cs typeface="Times New Roman" panose="02020603050405020304" pitchFamily="18" charset="0"/>
              </a:rPr>
              <a:t>Levl</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28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E8B7230-7F8E-56E7-EECF-B2F832FA97E8}"/>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B831E907-D3C2-01DC-4B21-99B4B14EF9F8}"/>
              </a:ext>
            </a:extLst>
          </p:cNvPr>
          <p:cNvSpPr txBox="1"/>
          <p:nvPr/>
        </p:nvSpPr>
        <p:spPr>
          <a:xfrm>
            <a:off x="-9237" y="27808"/>
            <a:ext cx="6279408" cy="52197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Plant - Season</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a:extLst>
              <a:ext uri="{FF2B5EF4-FFF2-40B4-BE49-F238E27FC236}">
                <a16:creationId xmlns:a16="http://schemas.microsoft.com/office/drawing/2014/main" id="{924D2815-DC34-EF5A-2879-BB33E97B7F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0" t="9017" r="11082" b="3874"/>
          <a:stretch/>
        </p:blipFill>
        <p:spPr bwMode="auto">
          <a:xfrm>
            <a:off x="125896" y="825765"/>
            <a:ext cx="5797826" cy="4057537"/>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C8598B64-71B2-8E7E-3AFF-ECA063E93233}"/>
              </a:ext>
            </a:extLst>
          </p:cNvPr>
          <p:cNvPicPr>
            <a:picLocks noChangeAspect="1"/>
          </p:cNvPicPr>
          <p:nvPr/>
        </p:nvPicPr>
        <p:blipFill rotWithShape="1">
          <a:blip r:embed="rId3">
            <a:extLst>
              <a:ext uri="{28A0092B-C50C-407E-A947-70E740481C1C}">
                <a14:useLocalDpi xmlns:a14="http://schemas.microsoft.com/office/drawing/2010/main" val="0"/>
              </a:ext>
            </a:extLst>
          </a:blip>
          <a:srcRect t="3178"/>
          <a:stretch/>
        </p:blipFill>
        <p:spPr>
          <a:xfrm>
            <a:off x="5923722" y="674743"/>
            <a:ext cx="5877339" cy="4203703"/>
          </a:xfrm>
          <a:prstGeom prst="rect">
            <a:avLst/>
          </a:prstGeom>
          <a:noFill/>
        </p:spPr>
      </p:pic>
      <p:cxnSp>
        <p:nvCxnSpPr>
          <p:cNvPr id="7" name="直接连接符 6">
            <a:extLst>
              <a:ext uri="{FF2B5EF4-FFF2-40B4-BE49-F238E27FC236}">
                <a16:creationId xmlns:a16="http://schemas.microsoft.com/office/drawing/2014/main" id="{BBE42ED0-C51E-CDAF-BF47-9D486F5AD5F8}"/>
              </a:ext>
            </a:extLst>
          </p:cNvPr>
          <p:cNvCxnSpPr/>
          <p:nvPr/>
        </p:nvCxnSpPr>
        <p:spPr>
          <a:xfrm>
            <a:off x="186612" y="1026367"/>
            <a:ext cx="1069910" cy="29236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直接连接符 7">
            <a:extLst>
              <a:ext uri="{FF2B5EF4-FFF2-40B4-BE49-F238E27FC236}">
                <a16:creationId xmlns:a16="http://schemas.microsoft.com/office/drawing/2014/main" id="{3325313F-58E3-887E-31EF-5AE0845219F9}"/>
              </a:ext>
            </a:extLst>
          </p:cNvPr>
          <p:cNvCxnSpPr>
            <a:cxnSpLocks/>
          </p:cNvCxnSpPr>
          <p:nvPr/>
        </p:nvCxnSpPr>
        <p:spPr>
          <a:xfrm>
            <a:off x="460310" y="2680996"/>
            <a:ext cx="796212" cy="347077"/>
          </a:xfrm>
          <a:prstGeom prst="line">
            <a:avLst/>
          </a:prstGeom>
        </p:spPr>
        <p:style>
          <a:lnRef idx="3">
            <a:schemeClr val="accent2"/>
          </a:lnRef>
          <a:fillRef idx="0">
            <a:schemeClr val="accent2"/>
          </a:fillRef>
          <a:effectRef idx="2">
            <a:schemeClr val="accent2"/>
          </a:effectRef>
          <a:fontRef idx="minor">
            <a:schemeClr val="tx1"/>
          </a:fontRef>
        </p:style>
      </p:cxnSp>
      <p:sp>
        <p:nvSpPr>
          <p:cNvPr id="9" name="文本框 8">
            <a:extLst>
              <a:ext uri="{FF2B5EF4-FFF2-40B4-BE49-F238E27FC236}">
                <a16:creationId xmlns:a16="http://schemas.microsoft.com/office/drawing/2014/main" id="{8C4864E2-BDB3-2233-37EC-61EC95B3EFA9}"/>
              </a:ext>
            </a:extLst>
          </p:cNvPr>
          <p:cNvSpPr txBox="1"/>
          <p:nvPr/>
        </p:nvSpPr>
        <p:spPr>
          <a:xfrm>
            <a:off x="186612" y="4793387"/>
            <a:ext cx="616648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Fig 18. </a:t>
            </a:r>
            <a:r>
              <a:rPr lang="zh-CN" altLang="en-US" dirty="0">
                <a:latin typeface="Times New Roman" panose="02020603050405020304" pitchFamily="18" charset="0"/>
                <a:cs typeface="Times New Roman" panose="02020603050405020304" pitchFamily="18" charset="0"/>
              </a:rPr>
              <a:t>Comparison of front and back dust holding capacity of various tree species in different months</a:t>
            </a:r>
          </a:p>
        </p:txBody>
      </p:sp>
      <p:sp>
        <p:nvSpPr>
          <p:cNvPr id="11" name="文本框 10">
            <a:extLst>
              <a:ext uri="{FF2B5EF4-FFF2-40B4-BE49-F238E27FC236}">
                <a16:creationId xmlns:a16="http://schemas.microsoft.com/office/drawing/2014/main" id="{083A87C9-7F77-EBB3-0EAC-77C4134A38EB}"/>
              </a:ext>
            </a:extLst>
          </p:cNvPr>
          <p:cNvSpPr txBox="1"/>
          <p:nvPr/>
        </p:nvSpPr>
        <p:spPr>
          <a:xfrm>
            <a:off x="6030686" y="4793387"/>
            <a:ext cx="616131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Fig 19. </a:t>
            </a:r>
            <a:r>
              <a:rPr lang="zh-CN" altLang="en-US" dirty="0">
                <a:latin typeface="Times New Roman" panose="02020603050405020304" pitchFamily="18" charset="0"/>
                <a:cs typeface="Times New Roman" panose="02020603050405020304" pitchFamily="18" charset="0"/>
              </a:rPr>
              <a:t>Comparison of PM2.5 and PM10 dust retention capabilities of various tree species in different months</a:t>
            </a:r>
          </a:p>
        </p:txBody>
      </p:sp>
      <p:sp>
        <p:nvSpPr>
          <p:cNvPr id="6" name="文本框 5">
            <a:extLst>
              <a:ext uri="{FF2B5EF4-FFF2-40B4-BE49-F238E27FC236}">
                <a16:creationId xmlns:a16="http://schemas.microsoft.com/office/drawing/2014/main" id="{BEDA3F43-0163-CD8F-4590-63BC2C59DD1C}"/>
              </a:ext>
            </a:extLst>
          </p:cNvPr>
          <p:cNvSpPr txBox="1"/>
          <p:nvPr/>
        </p:nvSpPr>
        <p:spPr>
          <a:xfrm>
            <a:off x="721567" y="5646942"/>
            <a:ext cx="6457858" cy="923330"/>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 The amount of atmospheric particulate matter in the environment</a:t>
            </a:r>
          </a:p>
          <a:p>
            <a:r>
              <a:rPr lang="en-US" altLang="zh-CN" dirty="0">
                <a:latin typeface="Times New Roman" panose="02020603050405020304" pitchFamily="18" charset="0"/>
                <a:cs typeface="Times New Roman" panose="02020603050405020304" pitchFamily="18" charset="0"/>
              </a:rPr>
              <a:t>2) The height at which plants are exposed to the atmosphere</a:t>
            </a:r>
          </a:p>
          <a:p>
            <a:r>
              <a:rPr lang="en-US" altLang="zh-CN" dirty="0">
                <a:latin typeface="Times New Roman" panose="02020603050405020304" pitchFamily="18" charset="0"/>
                <a:cs typeface="Times New Roman" panose="02020603050405020304" pitchFamily="18" charset="0"/>
              </a:rPr>
              <a:t>3) Leaf surface microstructure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3059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custDataLst>
              <p:tags r:id="rId1"/>
            </p:custDataLst>
            <p:extLst>
              <p:ext uri="{D42A27DB-BD31-4B8C-83A1-F6EECF244321}">
                <p14:modId xmlns:p14="http://schemas.microsoft.com/office/powerpoint/2010/main" val="3883598465"/>
              </p:ext>
            </p:extLst>
          </p:nvPr>
        </p:nvGraphicFramePr>
        <p:xfrm>
          <a:off x="670503" y="678431"/>
          <a:ext cx="10761200" cy="457200"/>
        </p:xfrm>
        <a:graphic>
          <a:graphicData uri="http://schemas.openxmlformats.org/drawingml/2006/table">
            <a:tbl>
              <a:tblPr firstRow="1" bandRow="1">
                <a:tableStyleId>{073A0DAA-6AF3-43AB-8588-CEC1D06C72B9}</a:tableStyleId>
              </a:tblPr>
              <a:tblGrid>
                <a:gridCol w="5675255">
                  <a:extLst>
                    <a:ext uri="{9D8B030D-6E8A-4147-A177-3AD203B41FA5}">
                      <a16:colId xmlns:a16="http://schemas.microsoft.com/office/drawing/2014/main" val="20000"/>
                    </a:ext>
                  </a:extLst>
                </a:gridCol>
                <a:gridCol w="5085945">
                  <a:extLst>
                    <a:ext uri="{9D8B030D-6E8A-4147-A177-3AD203B41FA5}">
                      <a16:colId xmlns:a16="http://schemas.microsoft.com/office/drawing/2014/main" val="20001"/>
                    </a:ext>
                  </a:extLst>
                </a:gridCol>
              </a:tblGrid>
              <a:tr h="33910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Home</a:t>
                      </a:r>
                      <a:r>
                        <a:rPr kumimoji="0" lang="zh-CN" altLang="en-US" sz="2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Xi’an</a:t>
                      </a:r>
                      <a:endParaRPr kumimoji="0" lang="zh-CN" altLang="en-US" sz="2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Toefl:     90</a:t>
                      </a:r>
                      <a:endParaRPr kumimoji="0" lang="zh-CN" altLang="en-US" sz="2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solidFill>
                      <a:schemeClr val="bg1"/>
                    </a:solidFill>
                  </a:tcPr>
                </a:tc>
                <a:extLst>
                  <a:ext uri="{0D108BD9-81ED-4DB2-BD59-A6C34878D82A}">
                    <a16:rowId xmlns:a16="http://schemas.microsoft.com/office/drawing/2014/main" val="10001"/>
                  </a:ext>
                </a:extLst>
              </a:tr>
            </a:tbl>
          </a:graphicData>
        </a:graphic>
      </p:graphicFrame>
      <p:graphicFrame>
        <p:nvGraphicFramePr>
          <p:cNvPr id="20" name="表格 19"/>
          <p:cNvGraphicFramePr>
            <a:graphicFrameLocks noGrp="1"/>
          </p:cNvGraphicFramePr>
          <p:nvPr>
            <p:custDataLst>
              <p:tags r:id="rId2"/>
            </p:custDataLst>
            <p:extLst>
              <p:ext uri="{D42A27DB-BD31-4B8C-83A1-F6EECF244321}">
                <p14:modId xmlns:p14="http://schemas.microsoft.com/office/powerpoint/2010/main" val="2523677418"/>
              </p:ext>
            </p:extLst>
          </p:nvPr>
        </p:nvGraphicFramePr>
        <p:xfrm>
          <a:off x="670503" y="1634493"/>
          <a:ext cx="10761200" cy="1080000"/>
        </p:xfrm>
        <a:graphic>
          <a:graphicData uri="http://schemas.openxmlformats.org/drawingml/2006/table">
            <a:tbl>
              <a:tblPr firstRow="1" bandRow="1">
                <a:tableStyleId>{5C22544A-7EE6-4342-B048-85BDC9FD1C3A}</a:tableStyleId>
              </a:tblPr>
              <a:tblGrid>
                <a:gridCol w="2352580">
                  <a:extLst>
                    <a:ext uri="{9D8B030D-6E8A-4147-A177-3AD203B41FA5}">
                      <a16:colId xmlns:a16="http://schemas.microsoft.com/office/drawing/2014/main" val="20000"/>
                    </a:ext>
                  </a:extLst>
                </a:gridCol>
                <a:gridCol w="5521801">
                  <a:extLst>
                    <a:ext uri="{9D8B030D-6E8A-4147-A177-3AD203B41FA5}">
                      <a16:colId xmlns:a16="http://schemas.microsoft.com/office/drawing/2014/main" val="20001"/>
                    </a:ext>
                  </a:extLst>
                </a:gridCol>
                <a:gridCol w="1317852">
                  <a:extLst>
                    <a:ext uri="{9D8B030D-6E8A-4147-A177-3AD203B41FA5}">
                      <a16:colId xmlns:a16="http://schemas.microsoft.com/office/drawing/2014/main" val="20004"/>
                    </a:ext>
                  </a:extLst>
                </a:gridCol>
                <a:gridCol w="1568967">
                  <a:extLst>
                    <a:ext uri="{9D8B030D-6E8A-4147-A177-3AD203B41FA5}">
                      <a16:colId xmlns:a16="http://schemas.microsoft.com/office/drawing/2014/main" val="2705850894"/>
                    </a:ext>
                  </a:extLst>
                </a:gridCol>
              </a:tblGrid>
              <a:tr h="540000">
                <a:tc gridSpan="4">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University: Xi’an University of Architecture and Technology</a:t>
                      </a:r>
                      <a:endParaRPr kumimoji="0" lang="zh-CN" altLang="en-US" sz="24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zh-CN" altLang="en-US" sz="24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zh-CN" altLang="en-US" sz="24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zh-CN" altLang="en-US" sz="2400" b="1"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2987047"/>
                  </a:ext>
                </a:extLst>
              </a:tr>
              <a:tr h="54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20</a:t>
                      </a:r>
                      <a:r>
                        <a:rPr kumimoji="0" lang="en-US" altLang="zh-CN" sz="24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18/09-2022/07</a:t>
                      </a:r>
                      <a:endParaRPr kumimoji="0" lang="zh-CN" altLang="en-US" sz="24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sz="24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Environmental &amp; Municipal Engineering</a:t>
                      </a:r>
                      <a:endParaRPr lang="zh-CN" altLang="en-US" sz="24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sz="24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Bachelor</a:t>
                      </a:r>
                      <a:endParaRPr lang="zh-CN" altLang="en-US" sz="24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sz="2400" b="1"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3.41 (20%)</a:t>
                      </a:r>
                      <a:endParaRPr lang="zh-CN" altLang="en-US" sz="2400" b="1"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28" name="矩形 27"/>
          <p:cNvSpPr/>
          <p:nvPr/>
        </p:nvSpPr>
        <p:spPr>
          <a:xfrm>
            <a:off x="471284" y="3814898"/>
            <a:ext cx="2096851" cy="461665"/>
          </a:xfrm>
          <a:prstGeom prst="rect">
            <a:avLst/>
          </a:prstGeom>
          <a:noFill/>
          <a:effectLst/>
        </p:spPr>
        <p:txBody>
          <a:bodyPr wrap="square">
            <a:spAutoFit/>
          </a:bodyPr>
          <a:lstStyle/>
          <a:p>
            <a:pPr algn="ctr" eaLnBrk="0" hangingPunct="0"/>
            <a:r>
              <a:rPr lang="en-US" altLang="zh-CN" sz="2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PATEN</a:t>
            </a:r>
          </a:p>
        </p:txBody>
      </p:sp>
      <p:graphicFrame>
        <p:nvGraphicFramePr>
          <p:cNvPr id="29" name="表格 28"/>
          <p:cNvGraphicFramePr>
            <a:graphicFrameLocks noGrp="1"/>
          </p:cNvGraphicFramePr>
          <p:nvPr>
            <p:custDataLst>
              <p:tags r:id="rId3"/>
            </p:custDataLst>
            <p:extLst>
              <p:ext uri="{D42A27DB-BD31-4B8C-83A1-F6EECF244321}">
                <p14:modId xmlns:p14="http://schemas.microsoft.com/office/powerpoint/2010/main" val="1620409762"/>
              </p:ext>
            </p:extLst>
          </p:nvPr>
        </p:nvGraphicFramePr>
        <p:xfrm>
          <a:off x="670503" y="3429000"/>
          <a:ext cx="10765477" cy="3048846"/>
        </p:xfrm>
        <a:graphic>
          <a:graphicData uri="http://schemas.openxmlformats.org/drawingml/2006/table">
            <a:tbl>
              <a:tblPr firstRow="1" bandRow="1">
                <a:tableStyleId>{5C22544A-7EE6-4342-B048-85BDC9FD1C3A}</a:tableStyleId>
              </a:tblPr>
              <a:tblGrid>
                <a:gridCol w="1154020">
                  <a:extLst>
                    <a:ext uri="{9D8B030D-6E8A-4147-A177-3AD203B41FA5}">
                      <a16:colId xmlns:a16="http://schemas.microsoft.com/office/drawing/2014/main" val="20000"/>
                    </a:ext>
                  </a:extLst>
                </a:gridCol>
                <a:gridCol w="9611457">
                  <a:extLst>
                    <a:ext uri="{9D8B030D-6E8A-4147-A177-3AD203B41FA5}">
                      <a16:colId xmlns:a16="http://schemas.microsoft.com/office/drawing/2014/main" val="20001"/>
                    </a:ext>
                  </a:extLst>
                </a:gridCol>
              </a:tblGrid>
              <a:tr h="5556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03/2021</a:t>
                      </a:r>
                      <a:endParaRPr lang="zh-CN" altLang="en-US"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just"/>
                      <a:r>
                        <a:rPr lang="en-US" altLang="zh-CN"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rPr>
                        <a:t>2nd Prize in 16th the National Environmental Science &amp; Technology Competition</a:t>
                      </a:r>
                      <a:endParaRPr lang="zh-CN" altLang="en-US"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273685334"/>
                  </a:ext>
                </a:extLst>
              </a:tr>
              <a:tr h="5556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12/2022</a:t>
                      </a:r>
                      <a:endParaRPr lang="zh-CN" altLang="en-US"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just"/>
                      <a:r>
                        <a:rPr lang="en-US" altLang="zh-CN" sz="2400" kern="1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National Encouragement Scholarship </a:t>
                      </a:r>
                      <a:r>
                        <a:rPr lang="en-US" altLang="zh-CN" sz="2400" b="1"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 time/top 3%) </a:t>
                      </a:r>
                      <a:endParaRPr lang="zh-CN" altLang="en-US" sz="2200" b="1"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557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4 years</a:t>
                      </a:r>
                      <a:endParaRPr kumimoji="0" lang="zh-CN" altLang="en-US" sz="22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indent="0" algn="just">
                        <a:lnSpc>
                          <a:spcPct val="90000"/>
                        </a:lnSpc>
                        <a:spcAft>
                          <a:spcPts val="600"/>
                        </a:spcAft>
                        <a:buFont typeface="Arial" panose="020B0604020202020204" pitchFamily="34" charset="0"/>
                        <a:buNone/>
                      </a:pPr>
                      <a:r>
                        <a:rPr lang="en-US" altLang="zh-CN" sz="2400" kern="1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Merit Student of Xi'an University of Architecture and Technology</a:t>
                      </a:r>
                    </a:p>
                    <a:p>
                      <a:pPr marL="0" indent="0" algn="just">
                        <a:lnSpc>
                          <a:spcPct val="90000"/>
                        </a:lnSpc>
                        <a:spcAft>
                          <a:spcPts val="600"/>
                        </a:spcAft>
                        <a:buFont typeface="Arial" panose="020B0604020202020204" pitchFamily="34" charset="0"/>
                        <a:buNone/>
                      </a:pPr>
                      <a:r>
                        <a:rPr lang="en-US" altLang="zh-CN" sz="2400" b="1" kern="1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 times/top 20%)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57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09/2021</a:t>
                      </a:r>
                      <a:endParaRPr kumimoji="0" lang="zh-CN" altLang="en-US" sz="22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indent="0" algn="just">
                        <a:lnSpc>
                          <a:spcPct val="90000"/>
                        </a:lnSpc>
                        <a:spcAft>
                          <a:spcPts val="600"/>
                        </a:spcAft>
                        <a:buFont typeface="Arial" panose="020B0604020202020204" pitchFamily="34" charset="0"/>
                        <a:buNone/>
                      </a:pPr>
                      <a:r>
                        <a:rPr lang="en-US" altLang="zh-CN" sz="2400" kern="1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3rd Prize in the National English Contest on school level </a:t>
                      </a:r>
                      <a:r>
                        <a:rPr lang="en-US" altLang="zh-CN" sz="2400" b="1"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(top 20%) </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219206417"/>
                  </a:ext>
                </a:extLst>
              </a:tr>
              <a:tr h="5557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09/2021</a:t>
                      </a:r>
                      <a:endParaRPr kumimoji="0" lang="zh-CN" altLang="en-US" sz="22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a:lnSpc>
                          <a:spcPct val="90000"/>
                        </a:lnSpc>
                        <a:spcAft>
                          <a:spcPts val="600"/>
                        </a:spcAft>
                        <a:buFont typeface="Arial" panose="020B0604020202020204" pitchFamily="34" charset="0"/>
                        <a:buNone/>
                      </a:pPr>
                      <a:r>
                        <a:rPr lang="en-US" altLang="zh-CN" sz="2400" kern="1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Outstanding Vice President of School History Society</a:t>
                      </a:r>
                      <a:endParaRPr lang="en-US" altLang="zh-CN" sz="2400" b="1"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638580"/>
                  </a:ext>
                </a:extLst>
              </a:tr>
            </a:tbl>
          </a:graphicData>
        </a:graphic>
      </p:graphicFrame>
      <p:cxnSp>
        <p:nvCxnSpPr>
          <p:cNvPr id="31" name="直接连接符 30"/>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2" name="文本框 1"/>
          <p:cNvSpPr txBox="1"/>
          <p:nvPr/>
        </p:nvSpPr>
        <p:spPr>
          <a:xfrm>
            <a:off x="-9237" y="27808"/>
            <a:ext cx="6105236" cy="52197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1 </a:t>
            </a:r>
            <a:r>
              <a:rPr lang="en-US" altLang="zh-CN" sz="2800" b="1" dirty="0">
                <a:solidFill>
                  <a:srgbClr val="008000"/>
                </a:solidFill>
                <a:latin typeface="Times New Roman" panose="02020603050405020304" pitchFamily="18" charset="0"/>
                <a:cs typeface="Times New Roman" panose="02020603050405020304" pitchFamily="18" charset="0"/>
              </a:rPr>
              <a:t>Education Background</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 name="矩形 5">
            <a:extLst>
              <a:ext uri="{FF2B5EF4-FFF2-40B4-BE49-F238E27FC236}">
                <a16:creationId xmlns:a16="http://schemas.microsoft.com/office/drawing/2014/main" id="{21D70221-E0E4-164C-0905-D14D5A576C59}"/>
              </a:ext>
            </a:extLst>
          </p:cNvPr>
          <p:cNvSpPr/>
          <p:nvPr/>
        </p:nvSpPr>
        <p:spPr>
          <a:xfrm>
            <a:off x="325791" y="1151950"/>
            <a:ext cx="2853213" cy="461665"/>
          </a:xfrm>
          <a:prstGeom prst="rect">
            <a:avLst/>
          </a:prstGeom>
          <a:noFill/>
          <a:effectLst/>
        </p:spPr>
        <p:txBody>
          <a:bodyPr wrap="square">
            <a:spAutoFit/>
          </a:bodyPr>
          <a:lstStyle/>
          <a:p>
            <a:pPr marL="342900" indent="-342900" algn="ctr" eaLnBrk="0" hangingPunct="0">
              <a:buFont typeface="Wingdings" panose="05000000000000000000" pitchFamily="2" charset="2"/>
              <a:buChar char="p"/>
            </a:pPr>
            <a:r>
              <a:rPr lang="en-US" altLang="zh-CN" sz="2400" b="1" dirty="0">
                <a:latin typeface="Times New Roman" panose="02020603050405020304" pitchFamily="18" charset="0"/>
                <a:ea typeface="微软雅黑" panose="020B0503020204020204" charset="-122"/>
                <a:cs typeface="Times New Roman" panose="02020603050405020304" pitchFamily="18" charset="0"/>
              </a:rPr>
              <a:t>EDUCATION</a:t>
            </a:r>
          </a:p>
        </p:txBody>
      </p:sp>
      <p:sp>
        <p:nvSpPr>
          <p:cNvPr id="14" name="矩形 13">
            <a:extLst>
              <a:ext uri="{FF2B5EF4-FFF2-40B4-BE49-F238E27FC236}">
                <a16:creationId xmlns:a16="http://schemas.microsoft.com/office/drawing/2014/main" id="{329C921C-2D18-E307-825A-F6628989F528}"/>
              </a:ext>
            </a:extLst>
          </p:cNvPr>
          <p:cNvSpPr/>
          <p:nvPr/>
        </p:nvSpPr>
        <p:spPr>
          <a:xfrm>
            <a:off x="378043" y="2901654"/>
            <a:ext cx="2048200" cy="461665"/>
          </a:xfrm>
          <a:prstGeom prst="rect">
            <a:avLst/>
          </a:prstGeom>
          <a:noFill/>
          <a:effectLst/>
        </p:spPr>
        <p:txBody>
          <a:bodyPr wrap="square">
            <a:spAutoFit/>
          </a:bodyPr>
          <a:lstStyle/>
          <a:p>
            <a:pPr marL="342900" indent="-342900" algn="ctr" eaLnBrk="0" hangingPunct="0">
              <a:buFont typeface="Wingdings" panose="05000000000000000000" pitchFamily="2" charset="2"/>
              <a:buChar char="p"/>
            </a:pPr>
            <a:r>
              <a:rPr lang="en-US" altLang="zh-CN" sz="2400" b="1" dirty="0">
                <a:latin typeface="Times New Roman" panose="02020603050405020304" pitchFamily="18" charset="0"/>
                <a:ea typeface="微软雅黑" panose="020B0503020204020204" charset="-122"/>
                <a:cs typeface="Times New Roman" panose="02020603050405020304" pitchFamily="18" charset="0"/>
              </a:rPr>
              <a:t>AWARD</a:t>
            </a:r>
          </a:p>
        </p:txBody>
      </p:sp>
      <p:cxnSp>
        <p:nvCxnSpPr>
          <p:cNvPr id="33" name="直接连接符 32">
            <a:extLst>
              <a:ext uri="{FF2B5EF4-FFF2-40B4-BE49-F238E27FC236}">
                <a16:creationId xmlns:a16="http://schemas.microsoft.com/office/drawing/2014/main" id="{1A7F9474-2C3E-49D6-6CDB-A630E613F56D}"/>
              </a:ext>
            </a:extLst>
          </p:cNvPr>
          <p:cNvCxnSpPr/>
          <p:nvPr/>
        </p:nvCxnSpPr>
        <p:spPr>
          <a:xfrm>
            <a:off x="670503" y="3429000"/>
            <a:ext cx="107612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F06B2E3-7B11-D36D-8E86-1B867086FD1D}"/>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3DFBA5C9-83C1-7B26-4C0F-C44FC0144CF5}"/>
              </a:ext>
            </a:extLst>
          </p:cNvPr>
          <p:cNvSpPr txBox="1"/>
          <p:nvPr/>
        </p:nvSpPr>
        <p:spPr>
          <a:xfrm>
            <a:off x="-9237" y="27808"/>
            <a:ext cx="6105236" cy="52197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patent</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a:extLst>
              <a:ext uri="{FF2B5EF4-FFF2-40B4-BE49-F238E27FC236}">
                <a16:creationId xmlns:a16="http://schemas.microsoft.com/office/drawing/2014/main" id="{F95DECC0-BEA5-85B5-0D8F-7DB7DC55F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74" y="969750"/>
            <a:ext cx="7165563" cy="5068533"/>
          </a:xfrm>
          <a:prstGeom prst="rect">
            <a:avLst/>
          </a:prstGeom>
        </p:spPr>
      </p:pic>
      <p:sp>
        <p:nvSpPr>
          <p:cNvPr id="5" name="文本框 4">
            <a:extLst>
              <a:ext uri="{FF2B5EF4-FFF2-40B4-BE49-F238E27FC236}">
                <a16:creationId xmlns:a16="http://schemas.microsoft.com/office/drawing/2014/main" id="{56654ED8-F377-39B1-8A06-CEBCF14D0D4A}"/>
              </a:ext>
            </a:extLst>
          </p:cNvPr>
          <p:cNvSpPr txBox="1"/>
          <p:nvPr/>
        </p:nvSpPr>
        <p:spPr>
          <a:xfrm>
            <a:off x="7644333" y="950892"/>
            <a:ext cx="4371788" cy="341632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Prototype Device:</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Software: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CAD </a:t>
            </a:r>
          </a:p>
          <a:p>
            <a:r>
              <a:rPr lang="en-US" altLang="zh-CN" dirty="0">
                <a:latin typeface="Times New Roman" panose="02020603050405020304" pitchFamily="18" charset="0"/>
                <a:cs typeface="Times New Roman" panose="02020603050405020304" pitchFamily="18" charset="0"/>
              </a:rPr>
              <a:t>Instructions: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PRESSPULL + </a:t>
            </a:r>
            <a:r>
              <a:rPr lang="en-US" altLang="zh-CN" b="0" i="0" dirty="0">
                <a:solidFill>
                  <a:srgbClr val="111111"/>
                </a:solidFill>
                <a:effectLst/>
                <a:latin typeface="Times New Roman" panose="02020603050405020304" pitchFamily="18" charset="0"/>
                <a:ea typeface="Microsoft YaHei" panose="020B0503020204020204" pitchFamily="34" charset="-122"/>
                <a:cs typeface="Times New Roman" panose="02020603050405020304" pitchFamily="18" charset="0"/>
              </a:rPr>
              <a:t>Spacebar</a:t>
            </a:r>
          </a:p>
          <a:p>
            <a:endParaRPr lang="en-US" altLang="zh-CN" dirty="0">
              <a:solidFill>
                <a:srgbClr val="111111"/>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dirty="0">
                <a:solidFill>
                  <a:srgbClr val="111111"/>
                </a:solidFill>
                <a:latin typeface="Times New Roman" panose="02020603050405020304" pitchFamily="18" charset="0"/>
                <a:ea typeface="Microsoft YaHei" panose="020B0503020204020204" pitchFamily="34" charset="-122"/>
                <a:cs typeface="Times New Roman" panose="02020603050405020304" pitchFamily="18" charset="0"/>
              </a:rPr>
              <a:t>Control panel: </a:t>
            </a:r>
          </a:p>
          <a:p>
            <a:r>
              <a:rPr lang="en-US" altLang="zh-CN" dirty="0">
                <a:solidFill>
                  <a:srgbClr val="111111"/>
                </a:solidFill>
                <a:latin typeface="Times New Roman" panose="02020603050405020304" pitchFamily="18" charset="0"/>
                <a:ea typeface="Microsoft YaHei" panose="020B0503020204020204" pitchFamily="34" charset="-122"/>
                <a:cs typeface="Times New Roman" panose="02020603050405020304" pitchFamily="18" charset="0"/>
              </a:rPr>
              <a:t>Control the flow rate, adjust the flow rate</a:t>
            </a:r>
          </a:p>
          <a:p>
            <a:pPr marL="285750" indent="-285750">
              <a:buFont typeface="Arial" panose="020B0604020202020204" pitchFamily="34" charset="0"/>
              <a:buChar char="•"/>
            </a:pPr>
            <a:r>
              <a:rPr lang="en-US" altLang="zh-CN" dirty="0">
                <a:solidFill>
                  <a:srgbClr val="111111"/>
                </a:solidFill>
                <a:latin typeface="Times New Roman" panose="02020603050405020304" pitchFamily="18" charset="0"/>
                <a:ea typeface="Microsoft YaHei" panose="020B0503020204020204" pitchFamily="34" charset="-122"/>
                <a:cs typeface="Times New Roman" panose="02020603050405020304" pitchFamily="18" charset="0"/>
              </a:rPr>
              <a:t>conductivity meter, </a:t>
            </a:r>
          </a:p>
          <a:p>
            <a:pPr marL="285750" indent="-285750">
              <a:buFont typeface="Arial" panose="020B0604020202020204" pitchFamily="34" charset="0"/>
              <a:buChar char="•"/>
            </a:pPr>
            <a:r>
              <a:rPr lang="en-US" altLang="zh-CN" dirty="0">
                <a:solidFill>
                  <a:srgbClr val="111111"/>
                </a:solidFill>
                <a:latin typeface="Times New Roman" panose="02020603050405020304" pitchFamily="18" charset="0"/>
                <a:ea typeface="Microsoft YaHei" panose="020B0503020204020204" pitchFamily="34" charset="-122"/>
                <a:cs typeface="Times New Roman" panose="02020603050405020304" pitchFamily="18" charset="0"/>
              </a:rPr>
              <a:t>Peristaltic pump</a:t>
            </a:r>
          </a:p>
          <a:p>
            <a:pPr marL="285750" indent="-285750">
              <a:buFont typeface="Arial" panose="020B0604020202020204" pitchFamily="34" charset="0"/>
              <a:buChar char="•"/>
            </a:pPr>
            <a:r>
              <a:rPr lang="en-US" altLang="zh-CN" dirty="0">
                <a:solidFill>
                  <a:srgbClr val="111111"/>
                </a:solidFill>
                <a:latin typeface="Times New Roman" panose="02020603050405020304" pitchFamily="18" charset="0"/>
                <a:ea typeface="Microsoft YaHei" panose="020B0503020204020204" pitchFamily="34" charset="-122"/>
                <a:cs typeface="Times New Roman" panose="02020603050405020304" pitchFamily="18" charset="0"/>
              </a:rPr>
              <a:t>Electronic balance</a:t>
            </a:r>
          </a:p>
          <a:p>
            <a:endParaRPr lang="en-US" altLang="zh-CN" dirty="0">
              <a:solidFill>
                <a:srgbClr val="111111"/>
              </a:solidFill>
              <a:latin typeface="Times New Roman" panose="02020603050405020304" pitchFamily="18" charset="0"/>
              <a:ea typeface="Microsoft YaHei" panose="020B0503020204020204" pitchFamily="34" charset="-122"/>
              <a:cs typeface="Times New Roman" panose="02020603050405020304" pitchFamily="18" charset="0"/>
            </a:endParaRPr>
          </a:p>
          <a:p>
            <a:endParaRPr lang="en-US" altLang="zh-CN" dirty="0">
              <a:solidFill>
                <a:srgbClr val="11111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A6923F2F-BE0C-F4EA-0CBF-93C6B49A17A1}"/>
              </a:ext>
            </a:extLst>
          </p:cNvPr>
          <p:cNvSpPr txBox="1"/>
          <p:nvPr/>
        </p:nvSpPr>
        <p:spPr>
          <a:xfrm>
            <a:off x="5956852" y="3157638"/>
            <a:ext cx="7232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mixer</a:t>
            </a:r>
          </a:p>
        </p:txBody>
      </p:sp>
      <p:sp>
        <p:nvSpPr>
          <p:cNvPr id="7" name="文本框 6">
            <a:extLst>
              <a:ext uri="{FF2B5EF4-FFF2-40B4-BE49-F238E27FC236}">
                <a16:creationId xmlns:a16="http://schemas.microsoft.com/office/drawing/2014/main" id="{9055E441-16CA-F985-6DDF-0FA9A55807FD}"/>
              </a:ext>
            </a:extLst>
          </p:cNvPr>
          <p:cNvSpPr txBox="1"/>
          <p:nvPr/>
        </p:nvSpPr>
        <p:spPr>
          <a:xfrm>
            <a:off x="6420676" y="2755432"/>
            <a:ext cx="10994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container</a:t>
            </a:r>
          </a:p>
        </p:txBody>
      </p:sp>
      <p:sp>
        <p:nvSpPr>
          <p:cNvPr id="9" name="文本框 8">
            <a:extLst>
              <a:ext uri="{FF2B5EF4-FFF2-40B4-BE49-F238E27FC236}">
                <a16:creationId xmlns:a16="http://schemas.microsoft.com/office/drawing/2014/main" id="{A2BD5028-E0A1-384F-70E4-93575B228241}"/>
              </a:ext>
            </a:extLst>
          </p:cNvPr>
          <p:cNvSpPr txBox="1"/>
          <p:nvPr/>
        </p:nvSpPr>
        <p:spPr>
          <a:xfrm>
            <a:off x="2961861" y="3591537"/>
            <a:ext cx="1292087"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water pump</a:t>
            </a:r>
          </a:p>
        </p:txBody>
      </p:sp>
      <p:sp>
        <p:nvSpPr>
          <p:cNvPr id="11" name="文本框 10">
            <a:extLst>
              <a:ext uri="{FF2B5EF4-FFF2-40B4-BE49-F238E27FC236}">
                <a16:creationId xmlns:a16="http://schemas.microsoft.com/office/drawing/2014/main" id="{8231B77E-1DD9-A53D-E689-9B5CEFA628B0}"/>
              </a:ext>
            </a:extLst>
          </p:cNvPr>
          <p:cNvSpPr txBox="1"/>
          <p:nvPr/>
        </p:nvSpPr>
        <p:spPr>
          <a:xfrm>
            <a:off x="3379305" y="1151871"/>
            <a:ext cx="139653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control panel</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47A2C5B2-8385-F290-B473-15F565492888}"/>
              </a:ext>
            </a:extLst>
          </p:cNvPr>
          <p:cNvSpPr txBox="1"/>
          <p:nvPr/>
        </p:nvSpPr>
        <p:spPr>
          <a:xfrm>
            <a:off x="6016487" y="1432562"/>
            <a:ext cx="50526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RO</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C8D9A56-19F9-DE1A-F7BE-AC1FAC3D90F6}"/>
              </a:ext>
            </a:extLst>
          </p:cNvPr>
          <p:cNvSpPr txBox="1"/>
          <p:nvPr/>
        </p:nvSpPr>
        <p:spPr>
          <a:xfrm>
            <a:off x="981251" y="3406871"/>
            <a:ext cx="47961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FO</a:t>
            </a:r>
            <a:endParaRPr lang="zh-CN" altLang="en-US" dirty="0">
              <a:latin typeface="Times New Roman" panose="02020603050405020304" pitchFamily="18" charset="0"/>
              <a:cs typeface="Times New Roman" panose="02020603050405020304" pitchFamily="18" charset="0"/>
            </a:endParaRPr>
          </a:p>
        </p:txBody>
      </p:sp>
      <p:cxnSp>
        <p:nvCxnSpPr>
          <p:cNvPr id="15" name="连接符: 曲线 14">
            <a:extLst>
              <a:ext uri="{FF2B5EF4-FFF2-40B4-BE49-F238E27FC236}">
                <a16:creationId xmlns:a16="http://schemas.microsoft.com/office/drawing/2014/main" id="{8E12CA15-3C1E-6586-B33A-52DD93BBDE28}"/>
              </a:ext>
            </a:extLst>
          </p:cNvPr>
          <p:cNvCxnSpPr>
            <a:stCxn id="13" idx="0"/>
          </p:cNvCxnSpPr>
          <p:nvPr/>
        </p:nvCxnSpPr>
        <p:spPr>
          <a:xfrm rot="16200000" flipH="1">
            <a:off x="1367200" y="3260731"/>
            <a:ext cx="553998" cy="846279"/>
          </a:xfrm>
          <a:prstGeom prst="curvedConnector4">
            <a:avLst>
              <a:gd name="adj1" fmla="val -41264"/>
              <a:gd name="adj2" fmla="val 64168"/>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文本框 16">
            <a:extLst>
              <a:ext uri="{FF2B5EF4-FFF2-40B4-BE49-F238E27FC236}">
                <a16:creationId xmlns:a16="http://schemas.microsoft.com/office/drawing/2014/main" id="{3BACB8BA-6A8F-262C-CA1C-096B6F542BFB}"/>
              </a:ext>
            </a:extLst>
          </p:cNvPr>
          <p:cNvSpPr txBox="1"/>
          <p:nvPr/>
        </p:nvSpPr>
        <p:spPr>
          <a:xfrm>
            <a:off x="119269" y="2827832"/>
            <a:ext cx="194807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Electronic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alance</a:t>
            </a:r>
          </a:p>
        </p:txBody>
      </p:sp>
      <p:cxnSp>
        <p:nvCxnSpPr>
          <p:cNvPr id="19" name="直接箭头连接符 18">
            <a:extLst>
              <a:ext uri="{FF2B5EF4-FFF2-40B4-BE49-F238E27FC236}">
                <a16:creationId xmlns:a16="http://schemas.microsoft.com/office/drawing/2014/main" id="{69FA5FBA-6258-0B87-34E8-02E636451628}"/>
              </a:ext>
            </a:extLst>
          </p:cNvPr>
          <p:cNvCxnSpPr>
            <a:stCxn id="17" idx="3"/>
          </p:cNvCxnSpPr>
          <p:nvPr/>
        </p:nvCxnSpPr>
        <p:spPr>
          <a:xfrm>
            <a:off x="2067339" y="3012498"/>
            <a:ext cx="324678" cy="620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82152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A2DF5D1-1C91-6336-75C0-31DECD430541}"/>
              </a:ext>
            </a:extLst>
          </p:cNvPr>
          <p:cNvSpPr txBox="1"/>
          <p:nvPr/>
        </p:nvSpPr>
        <p:spPr>
          <a:xfrm>
            <a:off x="-9237" y="27808"/>
            <a:ext cx="6979880"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patent - principle </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5" name="图片 4">
            <a:extLst>
              <a:ext uri="{FF2B5EF4-FFF2-40B4-BE49-F238E27FC236}">
                <a16:creationId xmlns:a16="http://schemas.microsoft.com/office/drawing/2014/main" id="{820E583B-2E07-2C4A-F2CA-D9BCFAB80C70}"/>
              </a:ext>
            </a:extLst>
          </p:cNvPr>
          <p:cNvPicPr>
            <a:picLocks noChangeAspect="1"/>
          </p:cNvPicPr>
          <p:nvPr/>
        </p:nvPicPr>
        <p:blipFill rotWithShape="1">
          <a:blip r:embed="rId3"/>
          <a:srcRect l="2696" t="3010" r="348" b="3913"/>
          <a:stretch/>
        </p:blipFill>
        <p:spPr>
          <a:xfrm>
            <a:off x="1465285" y="624287"/>
            <a:ext cx="3719944" cy="2583075"/>
          </a:xfrm>
          <a:prstGeom prst="rect">
            <a:avLst/>
          </a:prstGeom>
        </p:spPr>
      </p:pic>
      <p:sp>
        <p:nvSpPr>
          <p:cNvPr id="7" name="文本框 6">
            <a:extLst>
              <a:ext uri="{FF2B5EF4-FFF2-40B4-BE49-F238E27FC236}">
                <a16:creationId xmlns:a16="http://schemas.microsoft.com/office/drawing/2014/main" id="{31E35725-30A4-E4C9-74E4-0C7F059692AB}"/>
              </a:ext>
            </a:extLst>
          </p:cNvPr>
          <p:cNvSpPr txBox="1"/>
          <p:nvPr/>
        </p:nvSpPr>
        <p:spPr>
          <a:xfrm>
            <a:off x="0" y="6630137"/>
            <a:ext cx="9071113" cy="400110"/>
          </a:xfrm>
          <a:prstGeom prst="rect">
            <a:avLst/>
          </a:prstGeom>
          <a:noFill/>
        </p:spPr>
        <p:txBody>
          <a:bodyPr wrap="square">
            <a:spAutoFit/>
          </a:bodyPr>
          <a:lstStyle/>
          <a:p>
            <a:r>
              <a:rPr lang="en-US" altLang="zh-CN" sz="1000" dirty="0">
                <a:latin typeface="Times New Roman" panose="02020603050405020304" pitchFamily="18" charset="0"/>
                <a:cs typeface="Times New Roman" panose="02020603050405020304" pitchFamily="18" charset="0"/>
              </a:rPr>
              <a:t>[3] </a:t>
            </a:r>
            <a:r>
              <a:rPr lang="en-US" altLang="zh-CN" sz="1000" dirty="0" err="1">
                <a:latin typeface="Times New Roman" panose="02020603050405020304" pitchFamily="18" charset="0"/>
                <a:cs typeface="Times New Roman" panose="02020603050405020304" pitchFamily="18" charset="0"/>
              </a:rPr>
              <a:t>AccessScience</a:t>
            </a:r>
            <a:r>
              <a:rPr lang="en-US" altLang="zh-CN" sz="1000" dirty="0">
                <a:latin typeface="Times New Roman" panose="02020603050405020304" pitchFamily="18" charset="0"/>
                <a:cs typeface="Times New Roman" panose="02020603050405020304" pitchFamily="18" charset="0"/>
              </a:rPr>
              <a:t> Editors. “Forward osmosis allows using untreated water for renewable hydrogen production.” </a:t>
            </a:r>
            <a:r>
              <a:rPr lang="en-US" altLang="zh-CN" sz="1000" dirty="0" err="1">
                <a:latin typeface="Times New Roman" panose="02020603050405020304" pitchFamily="18" charset="0"/>
                <a:cs typeface="Times New Roman" panose="02020603050405020304" pitchFamily="18" charset="0"/>
              </a:rPr>
              <a:t>AccessScience</a:t>
            </a:r>
            <a:r>
              <a:rPr lang="en-US" altLang="zh-CN" sz="1000" dirty="0">
                <a:latin typeface="Times New Roman" panose="02020603050405020304" pitchFamily="18" charset="0"/>
                <a:cs typeface="Times New Roman" panose="02020603050405020304" pitchFamily="18" charset="0"/>
              </a:rPr>
              <a:t>, McGraw Hill, Mar. 2021.</a:t>
            </a:r>
          </a:p>
          <a:p>
            <a:endParaRPr lang="zh-CN" altLang="en-US" sz="1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521397C4-600A-AB56-32C2-9B897437E7ED}"/>
              </a:ext>
            </a:extLst>
          </p:cNvPr>
          <p:cNvPicPr>
            <a:picLocks noChangeAspect="1"/>
          </p:cNvPicPr>
          <p:nvPr/>
        </p:nvPicPr>
        <p:blipFill>
          <a:blip r:embed="rId4"/>
          <a:stretch>
            <a:fillRect/>
          </a:stretch>
        </p:blipFill>
        <p:spPr>
          <a:xfrm>
            <a:off x="6386285" y="587657"/>
            <a:ext cx="4340430" cy="2746487"/>
          </a:xfrm>
          <a:prstGeom prst="rect">
            <a:avLst/>
          </a:prstGeom>
        </p:spPr>
      </p:pic>
      <p:graphicFrame>
        <p:nvGraphicFramePr>
          <p:cNvPr id="10" name="表格 9">
            <a:extLst>
              <a:ext uri="{FF2B5EF4-FFF2-40B4-BE49-F238E27FC236}">
                <a16:creationId xmlns:a16="http://schemas.microsoft.com/office/drawing/2014/main" id="{0FF6B5D2-F4D6-4FB3-0353-92AEBE7619EC}"/>
              </a:ext>
            </a:extLst>
          </p:cNvPr>
          <p:cNvGraphicFramePr>
            <a:graphicFrameLocks noGrp="1"/>
          </p:cNvGraphicFramePr>
          <p:nvPr>
            <p:extLst>
              <p:ext uri="{D42A27DB-BD31-4B8C-83A1-F6EECF244321}">
                <p14:modId xmlns:p14="http://schemas.microsoft.com/office/powerpoint/2010/main" val="3717262951"/>
              </p:ext>
            </p:extLst>
          </p:nvPr>
        </p:nvGraphicFramePr>
        <p:xfrm>
          <a:off x="40950" y="3806620"/>
          <a:ext cx="12110099" cy="2650404"/>
        </p:xfrm>
        <a:graphic>
          <a:graphicData uri="http://schemas.openxmlformats.org/drawingml/2006/table">
            <a:tbl>
              <a:tblPr>
                <a:tableStyleId>{8EC20E35-A176-4012-BC5E-935CFFF8708E}</a:tableStyleId>
              </a:tblPr>
              <a:tblGrid>
                <a:gridCol w="2419221">
                  <a:extLst>
                    <a:ext uri="{9D8B030D-6E8A-4147-A177-3AD203B41FA5}">
                      <a16:colId xmlns:a16="http://schemas.microsoft.com/office/drawing/2014/main" val="1399241194"/>
                    </a:ext>
                  </a:extLst>
                </a:gridCol>
                <a:gridCol w="5225143">
                  <a:extLst>
                    <a:ext uri="{9D8B030D-6E8A-4147-A177-3AD203B41FA5}">
                      <a16:colId xmlns:a16="http://schemas.microsoft.com/office/drawing/2014/main" val="3482528853"/>
                    </a:ext>
                  </a:extLst>
                </a:gridCol>
                <a:gridCol w="4465735">
                  <a:extLst>
                    <a:ext uri="{9D8B030D-6E8A-4147-A177-3AD203B41FA5}">
                      <a16:colId xmlns:a16="http://schemas.microsoft.com/office/drawing/2014/main" val="428656417"/>
                    </a:ext>
                  </a:extLst>
                </a:gridCol>
              </a:tblGrid>
              <a:tr h="309072">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Name</a:t>
                      </a:r>
                      <a:endParaRPr kumimoji="0" 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Principle</a:t>
                      </a:r>
                      <a:endParaRPr kumimoji="0" 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Advantage</a:t>
                      </a:r>
                      <a:endParaRPr kumimoji="0" 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25354"/>
                  </a:ext>
                </a:extLst>
              </a:tr>
              <a:tr h="540876">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Forward osmosis membranes</a:t>
                      </a:r>
                    </a:p>
                  </a:txBody>
                  <a:tcPr anchor="ctr" horzOverflow="overflow">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osmotic pressure difference between solution</a:t>
                      </a:r>
                      <a:endParaRPr kumimoji="0" lang="zh-CN" altLang="en-US" sz="18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endParaRPr>
                    </a:p>
                  </a:txBody>
                  <a:tcPr anchor="ctr" horzOverflow="overflow">
                    <a:lnT w="12700" cap="flat" cmpd="sng" algn="ctr">
                      <a:solidFill>
                        <a:schemeClr val="tx1"/>
                      </a:solidFill>
                      <a:prstDash val="solid"/>
                      <a:round/>
                      <a:headEnd type="none" w="med" len="med"/>
                      <a:tailEnd type="none" w="med" len="med"/>
                    </a:lnT>
                  </a:tcPr>
                </a:tc>
                <a:tc>
                  <a:txBody>
                    <a:bodyPr/>
                    <a:lstStyle/>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 energy consumption, low pollution, zero emission</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1094820"/>
                  </a:ext>
                </a:extLst>
              </a:tr>
              <a:tr h="540876">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Reverse osmosis membranes </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pressure difference between both sides of membrane</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Excellent water quality</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extLst>
                  <a:ext uri="{0D108BD9-81ED-4DB2-BD59-A6C34878D82A}">
                    <a16:rowId xmlns:a16="http://schemas.microsoft.com/office/drawing/2014/main" val="3713710994"/>
                  </a:ext>
                </a:extLst>
              </a:tr>
              <a:tr h="1004484">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Electrodialysis</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Under the action of DC electric field force, the directional migration of anions and cations through the selective ion exchange membrane</a:t>
                      </a:r>
                    </a:p>
                  </a:txBody>
                  <a:tcPr anchor="ctr" horzOverflow="overflow"/>
                </a:tc>
                <a:tc>
                  <a:txBody>
                    <a:bodyPr/>
                    <a:lstStyle/>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No pressure – low energy consumption</a:t>
                      </a:r>
                    </a:p>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Low instances of membrane fouling</a:t>
                      </a:r>
                    </a:p>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Mature and industrialized</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extLst>
                  <a:ext uri="{0D108BD9-81ED-4DB2-BD59-A6C34878D82A}">
                    <a16:rowId xmlns:a16="http://schemas.microsoft.com/office/drawing/2014/main" val="1653475816"/>
                  </a:ext>
                </a:extLst>
              </a:tr>
            </a:tbl>
          </a:graphicData>
        </a:graphic>
      </p:graphicFrame>
      <p:cxnSp>
        <p:nvCxnSpPr>
          <p:cNvPr id="2" name="直接连接符 1">
            <a:extLst>
              <a:ext uri="{FF2B5EF4-FFF2-40B4-BE49-F238E27FC236}">
                <a16:creationId xmlns:a16="http://schemas.microsoft.com/office/drawing/2014/main" id="{A7A25F53-4BBA-A143-124F-A0686DB2CFC6}"/>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11" name="文本框 10">
            <a:extLst>
              <a:ext uri="{FF2B5EF4-FFF2-40B4-BE49-F238E27FC236}">
                <a16:creationId xmlns:a16="http://schemas.microsoft.com/office/drawing/2014/main" id="{7DFC46D8-2FDC-A264-DB95-19C4352B322E}"/>
              </a:ext>
            </a:extLst>
          </p:cNvPr>
          <p:cNvSpPr txBox="1"/>
          <p:nvPr/>
        </p:nvSpPr>
        <p:spPr>
          <a:xfrm>
            <a:off x="4834165" y="2889426"/>
            <a:ext cx="351064" cy="246221"/>
          </a:xfrm>
          <a:prstGeom prst="rect">
            <a:avLst/>
          </a:prstGeom>
          <a:noFill/>
        </p:spPr>
        <p:txBody>
          <a:bodyPr wrap="square">
            <a:spAutoFit/>
          </a:bodyPr>
          <a:lstStyle/>
          <a:p>
            <a:r>
              <a:rPr lang="en-US" altLang="zh-CN" sz="1000" dirty="0">
                <a:latin typeface="Times New Roman" panose="02020603050405020304" pitchFamily="18" charset="0"/>
                <a:cs typeface="Times New Roman" panose="02020603050405020304" pitchFamily="18" charset="0"/>
              </a:rPr>
              <a:t>[3]</a:t>
            </a:r>
            <a:endParaRPr lang="zh-CN" altLang="en-US" sz="1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B9258E08-2FC6-1935-39F7-029571312226}"/>
              </a:ext>
            </a:extLst>
          </p:cNvPr>
          <p:cNvSpPr txBox="1"/>
          <p:nvPr/>
        </p:nvSpPr>
        <p:spPr>
          <a:xfrm>
            <a:off x="10445436" y="2992727"/>
            <a:ext cx="351064" cy="246221"/>
          </a:xfrm>
          <a:prstGeom prst="rect">
            <a:avLst/>
          </a:prstGeom>
          <a:noFill/>
        </p:spPr>
        <p:txBody>
          <a:bodyPr wrap="square">
            <a:spAutoFit/>
          </a:bodyPr>
          <a:lstStyle/>
          <a:p>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BF2FE6F-E3A7-60E3-78A7-28EA9D747958}"/>
              </a:ext>
            </a:extLst>
          </p:cNvPr>
          <p:cNvSpPr txBox="1"/>
          <p:nvPr/>
        </p:nvSpPr>
        <p:spPr>
          <a:xfrm>
            <a:off x="4109429" y="3418976"/>
            <a:ext cx="397313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Table. Comparison of different principles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6356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6179F33-2327-9491-CC67-9C995EF97545}"/>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0FDB997B-59D5-70F6-4EF2-587803F7DAC0}"/>
              </a:ext>
            </a:extLst>
          </p:cNvPr>
          <p:cNvSpPr txBox="1"/>
          <p:nvPr/>
        </p:nvSpPr>
        <p:spPr>
          <a:xfrm>
            <a:off x="-9237" y="27808"/>
            <a:ext cx="8146072"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patent - equipment</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AE7E945D-6B24-A74C-D5FA-4806D48274A6}"/>
              </a:ext>
            </a:extLst>
          </p:cNvPr>
          <p:cNvGraphicFramePr>
            <a:graphicFrameLocks noGrp="1"/>
          </p:cNvGraphicFramePr>
          <p:nvPr>
            <p:extLst>
              <p:ext uri="{D42A27DB-BD31-4B8C-83A1-F6EECF244321}">
                <p14:modId xmlns:p14="http://schemas.microsoft.com/office/powerpoint/2010/main" val="3148657594"/>
              </p:ext>
            </p:extLst>
          </p:nvPr>
        </p:nvGraphicFramePr>
        <p:xfrm>
          <a:off x="889863" y="1705429"/>
          <a:ext cx="10489337" cy="4353284"/>
        </p:xfrm>
        <a:graphic>
          <a:graphicData uri="http://schemas.openxmlformats.org/drawingml/2006/table">
            <a:tbl>
              <a:tblPr>
                <a:tableStyleId>{8EC20E35-A176-4012-BC5E-935CFFF8708E}</a:tableStyleId>
              </a:tblPr>
              <a:tblGrid>
                <a:gridCol w="2384485">
                  <a:extLst>
                    <a:ext uri="{9D8B030D-6E8A-4147-A177-3AD203B41FA5}">
                      <a16:colId xmlns:a16="http://schemas.microsoft.com/office/drawing/2014/main" val="20000"/>
                    </a:ext>
                  </a:extLst>
                </a:gridCol>
                <a:gridCol w="3649629">
                  <a:extLst>
                    <a:ext uri="{9D8B030D-6E8A-4147-A177-3AD203B41FA5}">
                      <a16:colId xmlns:a16="http://schemas.microsoft.com/office/drawing/2014/main" val="20001"/>
                    </a:ext>
                  </a:extLst>
                </a:gridCol>
                <a:gridCol w="4455223">
                  <a:extLst>
                    <a:ext uri="{9D8B030D-6E8A-4147-A177-3AD203B41FA5}">
                      <a16:colId xmlns:a16="http://schemas.microsoft.com/office/drawing/2014/main" val="20002"/>
                    </a:ext>
                  </a:extLst>
                </a:gridCol>
              </a:tblGrid>
              <a:tr h="395753">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Name</a:t>
                      </a:r>
                      <a:endParaRPr kumimoji="0" 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a:t>
                      </a:r>
                      <a:endParaRPr kumimoji="0" 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ts val="1000"/>
                        </a:spcAft>
                        <a:buClrTx/>
                        <a:buSzTx/>
                        <a:buFontTx/>
                        <a:buNone/>
                      </a:pPr>
                      <a:r>
                        <a:rPr kumimoji="0" lang="en-US" alt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Factory</a:t>
                      </a:r>
                      <a:endParaRPr kumimoji="0" lang="zh-CN" sz="18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92568">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conductivity meter</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lang="en-US" altLang="zh-CN" sz="1800" b="1" i="0" kern="1200" dirty="0">
                          <a:solidFill>
                            <a:schemeClr val="dk1"/>
                          </a:solidFill>
                          <a:effectLst/>
                          <a:latin typeface="Times New Roman" panose="02020603050405020304" pitchFamily="18" charset="0"/>
                          <a:ea typeface="+mn-ea"/>
                          <a:cs typeface="Times New Roman" panose="02020603050405020304" pitchFamily="18" charset="0"/>
                        </a:rPr>
                        <a:t> </a:t>
                      </a:r>
                      <a:r>
                        <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rPr>
                        <a:t>EC-510</a:t>
                      </a:r>
                      <a:endParaRPr kumimoji="0" lang="en-US" altLang="zh-CN" sz="1800" b="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T w="12700" cap="flat" cmpd="sng" algn="ctr">
                      <a:solidFill>
                        <a:schemeClr val="tx1"/>
                      </a:solidFill>
                      <a:prstDash val="solid"/>
                      <a:round/>
                      <a:headEnd type="none" w="med" len="med"/>
                      <a:tailEnd type="none" w="med" len="med"/>
                    </a:lnT>
                  </a:tcPr>
                </a:tc>
                <a:tc>
                  <a:txBody>
                    <a:bodyPr/>
                    <a:lstStyle/>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Shijiazhuang </a:t>
                      </a:r>
                      <a:r>
                        <a:rPr kumimoji="0" lang="en-US" altLang="zh-CN" sz="18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Jishen</a:t>
                      </a: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18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Tongchuang</a:t>
                      </a: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Technology Co., Ltd.</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95753">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Peristaltic pump</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DIPump550-B146</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Kamoer</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extLst>
                  <a:ext uri="{0D108BD9-81ED-4DB2-BD59-A6C34878D82A}">
                    <a16:rowId xmlns:a16="http://schemas.microsoft.com/office/drawing/2014/main" val="10003"/>
                  </a:ext>
                </a:extLst>
              </a:tr>
              <a:tr h="395753">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Electronic balance</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AUX-D series</a:t>
                      </a:r>
                    </a:p>
                  </a:txBody>
                  <a:tcPr anchor="ctr" horzOverflow="overflow"/>
                </a:tc>
                <a:tc>
                  <a:txBody>
                    <a:bodyPr/>
                    <a:lstStyle/>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Jutian</a:t>
                      </a: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Instrument Equipment Co., Ltd.</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extLst>
                  <a:ext uri="{0D108BD9-81ED-4DB2-BD59-A6C34878D82A}">
                    <a16:rowId xmlns:a16="http://schemas.microsoft.com/office/drawing/2014/main" val="10004"/>
                  </a:ext>
                </a:extLst>
              </a:tr>
              <a:tr h="395753">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Digital pressure gauge</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HLGK-Y100</a:t>
                      </a:r>
                    </a:p>
                  </a:txBody>
                  <a:tcPr anchor="ctr" horzOverflow="overflow"/>
                </a:tc>
                <a:tc>
                  <a:txBody>
                    <a:bodyPr/>
                    <a:lstStyle/>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Yuyao</a:t>
                      </a: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18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Hangli</a:t>
                      </a: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Digital Instrument Factory</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extLst>
                  <a:ext uri="{0D108BD9-81ED-4DB2-BD59-A6C34878D82A}">
                    <a16:rowId xmlns:a16="http://schemas.microsoft.com/office/drawing/2014/main" val="3890013129"/>
                  </a:ext>
                </a:extLst>
              </a:tr>
              <a:tr h="692568">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Forward osmosis membranes</a:t>
                      </a:r>
                    </a:p>
                  </a:txBody>
                  <a:tcPr anchor="ctr" horzOverflow="overflow"/>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FR-125</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18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Guochu</a:t>
                      </a: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Technology</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extLst>
                  <a:ext uri="{0D108BD9-81ED-4DB2-BD59-A6C34878D82A}">
                    <a16:rowId xmlns:a16="http://schemas.microsoft.com/office/drawing/2014/main" val="10005"/>
                  </a:ext>
                </a:extLst>
              </a:tr>
              <a:tr h="692568">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Reverse osmosis cylindrical membrane</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W-30HRLE-400/TM820-400 Roll</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18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Guochu</a:t>
                      </a: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Technology</a:t>
                      </a:r>
                      <a:endParaRPr kumimoji="0" lang="zh-CN"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extLst>
                  <a:ext uri="{0D108BD9-81ED-4DB2-BD59-A6C34878D82A}">
                    <a16:rowId xmlns:a16="http://schemas.microsoft.com/office/drawing/2014/main" val="3582321031"/>
                  </a:ext>
                </a:extLst>
              </a:tr>
              <a:tr h="692568">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Electrodialysis</a:t>
                      </a:r>
                    </a:p>
                  </a:txBody>
                  <a:tcPr anchor="ctr" horzOverflow="overflow"/>
                </a:tc>
                <a:tc>
                  <a:txBody>
                    <a:bodyPr/>
                    <a:lstStyle/>
                    <a:p>
                      <a:pPr marL="0" marR="0" lvl="0" indent="0" algn="l" defTabSz="914400" rtl="0" eaLnBrk="1" fontAlgn="base" latinLnBrk="0" hangingPunct="1">
                        <a:lnSpc>
                          <a:spcPct val="100000"/>
                        </a:lnSpc>
                        <a:spcBef>
                          <a:spcPct val="0"/>
                        </a:spcBef>
                        <a:spcAft>
                          <a:spcPts val="1000"/>
                        </a:spcAft>
                        <a:buClrTx/>
                        <a:buSzTx/>
                        <a:buFontTx/>
                        <a:buNone/>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ED-55/110-2</a:t>
                      </a:r>
                      <a:endParaRPr kumimoji="0" 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Zhejiang </a:t>
                      </a:r>
                      <a:r>
                        <a:rPr kumimoji="0" lang="en-US" altLang="zh-CN" sz="18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baichen</a:t>
                      </a:r>
                      <a:r>
                        <a:rPr kumimoji="0" lang="en-US"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low carbon technology Co., Ltd</a:t>
                      </a:r>
                      <a:endParaRPr kumimoji="0" lang="zh-CN" altLang="zh-CN"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horzOverflow="overflow"/>
                </a:tc>
                <a:extLst>
                  <a:ext uri="{0D108BD9-81ED-4DB2-BD59-A6C34878D82A}">
                    <a16:rowId xmlns:a16="http://schemas.microsoft.com/office/drawing/2014/main" val="2935563202"/>
                  </a:ext>
                </a:extLst>
              </a:tr>
            </a:tbl>
          </a:graphicData>
        </a:graphic>
      </p:graphicFrame>
      <p:sp>
        <p:nvSpPr>
          <p:cNvPr id="6" name="文本框 5">
            <a:extLst>
              <a:ext uri="{FF2B5EF4-FFF2-40B4-BE49-F238E27FC236}">
                <a16:creationId xmlns:a16="http://schemas.microsoft.com/office/drawing/2014/main" id="{6A4DA54E-ED07-B705-FF76-3BFA6C2876EA}"/>
              </a:ext>
            </a:extLst>
          </p:cNvPr>
          <p:cNvSpPr txBox="1"/>
          <p:nvPr/>
        </p:nvSpPr>
        <p:spPr>
          <a:xfrm>
            <a:off x="4849657" y="1208255"/>
            <a:ext cx="1822871" cy="369332"/>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Table. Equipment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29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D61836F0-9E78-4884-9237-B5EAEB25D2A1}"/>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4" name="文本框 3">
            <a:extLst>
              <a:ext uri="{FF2B5EF4-FFF2-40B4-BE49-F238E27FC236}">
                <a16:creationId xmlns:a16="http://schemas.microsoft.com/office/drawing/2014/main" id="{E3333118-E35D-4BE2-DD5B-767CF6E0EAAA}"/>
              </a:ext>
            </a:extLst>
          </p:cNvPr>
          <p:cNvSpPr txBox="1"/>
          <p:nvPr/>
        </p:nvSpPr>
        <p:spPr>
          <a:xfrm>
            <a:off x="-9237" y="27808"/>
            <a:ext cx="8146072" cy="52322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5 Potential question - patent - video</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5" name="4+高盐度油田井水的零碳膜处理技术装备+视频">
            <a:hlinkClick r:id="" action="ppaction://media"/>
            <a:extLst>
              <a:ext uri="{FF2B5EF4-FFF2-40B4-BE49-F238E27FC236}">
                <a16:creationId xmlns:a16="http://schemas.microsoft.com/office/drawing/2014/main" id="{102885EF-7134-059A-78C0-EF8AA0AF82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6212" y="837606"/>
            <a:ext cx="10481387" cy="5905007"/>
          </a:xfrm>
          <a:prstGeom prst="rect">
            <a:avLst/>
          </a:prstGeom>
        </p:spPr>
      </p:pic>
    </p:spTree>
    <p:extLst>
      <p:ext uri="{BB962C8B-B14F-4D97-AF65-F5344CB8AC3E}">
        <p14:creationId xmlns:p14="http://schemas.microsoft.com/office/powerpoint/2010/main" val="261865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219431-8DAD-9FEF-3353-8C699A9003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963544" y="619304"/>
            <a:ext cx="2107919" cy="1669365"/>
          </a:xfrm>
          <a:prstGeom prst="rect">
            <a:avLst/>
          </a:prstGeom>
          <a:noFill/>
          <a:ln>
            <a:noFill/>
          </a:ln>
        </p:spPr>
      </p:pic>
      <p:pic>
        <p:nvPicPr>
          <p:cNvPr id="4" name="图片 3">
            <a:extLst>
              <a:ext uri="{FF2B5EF4-FFF2-40B4-BE49-F238E27FC236}">
                <a16:creationId xmlns:a16="http://schemas.microsoft.com/office/drawing/2014/main" id="{E457B541-6DF6-19D3-2CE6-8574913A7C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952421" y="2289110"/>
            <a:ext cx="2139301" cy="1799564"/>
          </a:xfrm>
          <a:prstGeom prst="rect">
            <a:avLst/>
          </a:prstGeom>
          <a:noFill/>
          <a:ln>
            <a:noFill/>
          </a:ln>
        </p:spPr>
      </p:pic>
      <p:sp>
        <p:nvSpPr>
          <p:cNvPr id="13" name="矩形 12">
            <a:extLst>
              <a:ext uri="{FF2B5EF4-FFF2-40B4-BE49-F238E27FC236}">
                <a16:creationId xmlns:a16="http://schemas.microsoft.com/office/drawing/2014/main" id="{5A2E78AA-D4C9-7CB2-E8EC-41FF00F05870}"/>
              </a:ext>
            </a:extLst>
          </p:cNvPr>
          <p:cNvSpPr/>
          <p:nvPr/>
        </p:nvSpPr>
        <p:spPr>
          <a:xfrm>
            <a:off x="3908371" y="619304"/>
            <a:ext cx="4055173" cy="351890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cxnSp>
        <p:nvCxnSpPr>
          <p:cNvPr id="2" name="直接连接符 1">
            <a:extLst>
              <a:ext uri="{FF2B5EF4-FFF2-40B4-BE49-F238E27FC236}">
                <a16:creationId xmlns:a16="http://schemas.microsoft.com/office/drawing/2014/main" id="{D6C6A97E-02B8-C062-B5DA-3CFDCDD313F0}"/>
              </a:ext>
            </a:extLst>
          </p:cNvPr>
          <p:cNvCxnSpPr/>
          <p:nvPr/>
        </p:nvCxnSpPr>
        <p:spPr>
          <a:xfrm>
            <a:off x="0" y="587657"/>
            <a:ext cx="1219200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824BB67D-4470-EBDD-0C9F-7F3EFB81F118}"/>
              </a:ext>
            </a:extLst>
          </p:cNvPr>
          <p:cNvSpPr txBox="1"/>
          <p:nvPr/>
        </p:nvSpPr>
        <p:spPr>
          <a:xfrm>
            <a:off x="-9237" y="27808"/>
            <a:ext cx="6105236" cy="52197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2 </a:t>
            </a:r>
            <a:r>
              <a:rPr lang="en-US" altLang="zh-CN" sz="2800" b="1" dirty="0">
                <a:solidFill>
                  <a:srgbClr val="008000"/>
                </a:solidFill>
                <a:latin typeface="Times New Roman" panose="02020603050405020304" pitchFamily="18" charset="0"/>
                <a:cs typeface="Times New Roman" panose="02020603050405020304" pitchFamily="18" charset="0"/>
              </a:rPr>
              <a:t>Research Interests</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5" name="图片 4">
            <a:extLst>
              <a:ext uri="{FF2B5EF4-FFF2-40B4-BE49-F238E27FC236}">
                <a16:creationId xmlns:a16="http://schemas.microsoft.com/office/drawing/2014/main" id="{412D0424-7606-C8A8-7193-B43427D6DC6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084080" y="2276407"/>
            <a:ext cx="2107919" cy="1812267"/>
          </a:xfrm>
          <a:prstGeom prst="rect">
            <a:avLst/>
          </a:prstGeom>
          <a:noFill/>
          <a:ln>
            <a:noFill/>
          </a:ln>
        </p:spPr>
      </p:pic>
      <p:pic>
        <p:nvPicPr>
          <p:cNvPr id="7" name="图片 6">
            <a:extLst>
              <a:ext uri="{FF2B5EF4-FFF2-40B4-BE49-F238E27FC236}">
                <a16:creationId xmlns:a16="http://schemas.microsoft.com/office/drawing/2014/main" id="{F27A81CF-E351-07BE-799C-205DE73D344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071463" y="615821"/>
            <a:ext cx="2120536" cy="1679802"/>
          </a:xfrm>
          <a:prstGeom prst="rect">
            <a:avLst/>
          </a:prstGeom>
          <a:noFill/>
          <a:ln>
            <a:noFill/>
          </a:ln>
        </p:spPr>
      </p:pic>
      <p:pic>
        <p:nvPicPr>
          <p:cNvPr id="8" name="Picture 2" descr="See the source image">
            <a:extLst>
              <a:ext uri="{FF2B5EF4-FFF2-40B4-BE49-F238E27FC236}">
                <a16:creationId xmlns:a16="http://schemas.microsoft.com/office/drawing/2014/main" id="{AAB95CDD-4103-E7FA-B272-12167CCA9B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37" y="625536"/>
            <a:ext cx="3916032" cy="350057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形 9" descr="Web 设计">
            <a:extLst>
              <a:ext uri="{FF2B5EF4-FFF2-40B4-BE49-F238E27FC236}">
                <a16:creationId xmlns:a16="http://schemas.microsoft.com/office/drawing/2014/main" id="{7C74CE82-54BD-B778-0BF4-626AC24767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97609" y="2526874"/>
            <a:ext cx="1520561" cy="1480458"/>
          </a:xfrm>
          <a:prstGeom prst="rect">
            <a:avLst/>
          </a:prstGeom>
        </p:spPr>
      </p:pic>
      <p:pic>
        <p:nvPicPr>
          <p:cNvPr id="12" name="图形 11" descr="统计">
            <a:extLst>
              <a:ext uri="{FF2B5EF4-FFF2-40B4-BE49-F238E27FC236}">
                <a16:creationId xmlns:a16="http://schemas.microsoft.com/office/drawing/2014/main" id="{843968E9-81AF-6297-C5EB-A6A8BB7541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92247" y="918821"/>
            <a:ext cx="1520561" cy="1400251"/>
          </a:xfrm>
          <a:prstGeom prst="rect">
            <a:avLst/>
          </a:prstGeom>
        </p:spPr>
      </p:pic>
      <p:cxnSp>
        <p:nvCxnSpPr>
          <p:cNvPr id="15" name="直接连接符 14">
            <a:extLst>
              <a:ext uri="{FF2B5EF4-FFF2-40B4-BE49-F238E27FC236}">
                <a16:creationId xmlns:a16="http://schemas.microsoft.com/office/drawing/2014/main" id="{D0D8E974-30F3-0C43-7C22-7B90EA0C7A53}"/>
              </a:ext>
            </a:extLst>
          </p:cNvPr>
          <p:cNvCxnSpPr/>
          <p:nvPr/>
        </p:nvCxnSpPr>
        <p:spPr>
          <a:xfrm>
            <a:off x="3908370" y="4343401"/>
            <a:ext cx="0" cy="1764000"/>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接连接符 15">
            <a:extLst>
              <a:ext uri="{FF2B5EF4-FFF2-40B4-BE49-F238E27FC236}">
                <a16:creationId xmlns:a16="http://schemas.microsoft.com/office/drawing/2014/main" id="{EB345023-72DB-B35F-1530-4AFEA64CC0BC}"/>
              </a:ext>
            </a:extLst>
          </p:cNvPr>
          <p:cNvCxnSpPr/>
          <p:nvPr/>
        </p:nvCxnSpPr>
        <p:spPr>
          <a:xfrm>
            <a:off x="7963544" y="4297681"/>
            <a:ext cx="0" cy="1764000"/>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DD45697B-9190-8235-0C4C-3AC909D90DCE}"/>
              </a:ext>
            </a:extLst>
          </p:cNvPr>
          <p:cNvSpPr txBox="1"/>
          <p:nvPr/>
        </p:nvSpPr>
        <p:spPr>
          <a:xfrm>
            <a:off x="473423" y="4748348"/>
            <a:ext cx="3083409" cy="954107"/>
          </a:xfrm>
          <a:prstGeom prst="rect">
            <a:avLst/>
          </a:prstGeom>
          <a:noFill/>
        </p:spPr>
        <p:txBody>
          <a:bodyPr wrap="none" rtlCol="0">
            <a:spAutoFit/>
          </a:bodyPr>
          <a:lstStyle/>
          <a:p>
            <a:pPr algn="ctr"/>
            <a:r>
              <a:rPr lang="en-US" altLang="zh-CN" sz="2800" b="1" dirty="0">
                <a:solidFill>
                  <a:srgbClr val="008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Water-food-energy</a:t>
            </a:r>
          </a:p>
          <a:p>
            <a:pPr algn="ctr"/>
            <a:r>
              <a:rPr lang="en-US" altLang="zh-CN" sz="2800" b="1" dirty="0">
                <a:solidFill>
                  <a:srgbClr val="008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Nexus</a:t>
            </a:r>
            <a:endParaRPr lang="zh-CN" altLang="en-US" sz="2800" b="1" dirty="0">
              <a:solidFill>
                <a:srgbClr val="008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AE1657F7-6D9D-E28C-3284-0F95D76924D5}"/>
              </a:ext>
            </a:extLst>
          </p:cNvPr>
          <p:cNvSpPr txBox="1"/>
          <p:nvPr/>
        </p:nvSpPr>
        <p:spPr>
          <a:xfrm>
            <a:off x="4120830" y="4561553"/>
            <a:ext cx="3674117" cy="1384995"/>
          </a:xfrm>
          <a:prstGeom prst="rect">
            <a:avLst/>
          </a:prstGeom>
          <a:noFill/>
        </p:spPr>
        <p:txBody>
          <a:bodyPr wrap="square" rtlCol="0">
            <a:spAutoFit/>
          </a:bodyPr>
          <a:lstStyle/>
          <a:p>
            <a:pPr algn="ctr"/>
            <a:r>
              <a:rPr lang="en-US" altLang="zh-CN" sz="2800" b="1" dirty="0">
                <a:solidFill>
                  <a:srgbClr val="008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Statistical analyses </a:t>
            </a:r>
          </a:p>
          <a:p>
            <a:pPr algn="ctr"/>
            <a:r>
              <a:rPr lang="en-US" altLang="zh-CN" sz="2800" b="1" dirty="0">
                <a:solidFill>
                  <a:srgbClr val="008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&amp; </a:t>
            </a:r>
          </a:p>
          <a:p>
            <a:pPr algn="ctr"/>
            <a:r>
              <a:rPr lang="en-US" altLang="zh-CN" sz="2800" b="1" dirty="0">
                <a:solidFill>
                  <a:srgbClr val="008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development</a:t>
            </a:r>
          </a:p>
        </p:txBody>
      </p:sp>
      <p:sp>
        <p:nvSpPr>
          <p:cNvPr id="19" name="文本框 18">
            <a:extLst>
              <a:ext uri="{FF2B5EF4-FFF2-40B4-BE49-F238E27FC236}">
                <a16:creationId xmlns:a16="http://schemas.microsoft.com/office/drawing/2014/main" id="{127E7929-D198-33AE-8931-969973F05063}"/>
              </a:ext>
            </a:extLst>
          </p:cNvPr>
          <p:cNvSpPr txBox="1"/>
          <p:nvPr/>
        </p:nvSpPr>
        <p:spPr>
          <a:xfrm>
            <a:off x="8403323" y="4748347"/>
            <a:ext cx="3464282" cy="954107"/>
          </a:xfrm>
          <a:prstGeom prst="rect">
            <a:avLst/>
          </a:prstGeom>
          <a:noFill/>
        </p:spPr>
        <p:txBody>
          <a:bodyPr wrap="none" rtlCol="0">
            <a:spAutoFit/>
          </a:bodyPr>
          <a:lstStyle/>
          <a:p>
            <a:pPr algn="ctr"/>
            <a:r>
              <a:rPr lang="en-US" altLang="zh-CN" sz="2800" b="1" dirty="0">
                <a:solidFill>
                  <a:srgbClr val="008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Dust-detaining of </a:t>
            </a:r>
          </a:p>
          <a:p>
            <a:pPr algn="ctr"/>
            <a:r>
              <a:rPr lang="en-US" altLang="zh-CN" sz="2800" b="1" dirty="0">
                <a:solidFill>
                  <a:srgbClr val="008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Ground Cover Plants</a:t>
            </a:r>
            <a:endParaRPr lang="zh-CN" altLang="en-US" sz="2800" b="1" dirty="0">
              <a:solidFill>
                <a:srgbClr val="008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4FF3B0E8-D6D5-DF3C-1B77-35FE19A40EBB}"/>
              </a:ext>
            </a:extLst>
          </p:cNvPr>
          <p:cNvCxnSpPr>
            <a:cxnSpLocks/>
          </p:cNvCxnSpPr>
          <p:nvPr/>
        </p:nvCxnSpPr>
        <p:spPr>
          <a:xfrm>
            <a:off x="-9237" y="4112428"/>
            <a:ext cx="12201237" cy="13683"/>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14" name="文本框 13">
            <a:extLst>
              <a:ext uri="{FF2B5EF4-FFF2-40B4-BE49-F238E27FC236}">
                <a16:creationId xmlns:a16="http://schemas.microsoft.com/office/drawing/2014/main" id="{C2559BA6-F627-E89F-3A44-8847685A4866}"/>
              </a:ext>
            </a:extLst>
          </p:cNvPr>
          <p:cNvSpPr txBox="1"/>
          <p:nvPr/>
        </p:nvSpPr>
        <p:spPr>
          <a:xfrm>
            <a:off x="3616258" y="3846415"/>
            <a:ext cx="565075" cy="253916"/>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[1]</a:t>
            </a:r>
            <a:endParaRPr lang="zh-CN" altLang="en-US" sz="1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E12060CF-E110-96F2-5E4F-40D4D5CFF22B}"/>
              </a:ext>
            </a:extLst>
          </p:cNvPr>
          <p:cNvSpPr txBox="1"/>
          <p:nvPr/>
        </p:nvSpPr>
        <p:spPr>
          <a:xfrm>
            <a:off x="-56390" y="6660915"/>
            <a:ext cx="12295542" cy="400110"/>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[1] Hatfield-</a:t>
            </a:r>
            <a:r>
              <a:rPr lang="en-US" altLang="zh-CN" sz="1000" dirty="0" err="1">
                <a:latin typeface="Times New Roman" panose="02020603050405020304" pitchFamily="18" charset="0"/>
                <a:cs typeface="Times New Roman" panose="02020603050405020304" pitchFamily="18" charset="0"/>
              </a:rPr>
              <a:t>Dodds</a:t>
            </a:r>
            <a:r>
              <a:rPr lang="en-US" altLang="zh-CN" sz="1000" dirty="0">
                <a:latin typeface="Times New Roman" panose="02020603050405020304" pitchFamily="18" charset="0"/>
                <a:cs typeface="Times New Roman" panose="02020603050405020304" pitchFamily="18" charset="0"/>
              </a:rPr>
              <a:t>, S., </a:t>
            </a:r>
            <a:r>
              <a:rPr lang="en-US" altLang="zh-CN" sz="1000" dirty="0" err="1">
                <a:latin typeface="Times New Roman" panose="02020603050405020304" pitchFamily="18" charset="0"/>
                <a:cs typeface="Times New Roman" panose="02020603050405020304" pitchFamily="18" charset="0"/>
              </a:rPr>
              <a:t>Schandl</a:t>
            </a:r>
            <a:r>
              <a:rPr lang="en-US" altLang="zh-CN" sz="1000" dirty="0">
                <a:latin typeface="Times New Roman" panose="02020603050405020304" pitchFamily="18" charset="0"/>
                <a:cs typeface="Times New Roman" panose="02020603050405020304" pitchFamily="18" charset="0"/>
              </a:rPr>
              <a:t>, H., Adams, P. et al. (2015) 'Australia is ‘free to choose’ economic growth and falling environmental pressures', </a:t>
            </a:r>
            <a:r>
              <a:rPr lang="en-US" altLang="zh-CN" sz="1000" i="1" dirty="0">
                <a:latin typeface="Times New Roman" panose="02020603050405020304" pitchFamily="18" charset="0"/>
                <a:cs typeface="Times New Roman" panose="02020603050405020304" pitchFamily="18" charset="0"/>
              </a:rPr>
              <a:t>Nature, </a:t>
            </a:r>
            <a:r>
              <a:rPr lang="en-US" altLang="zh-CN" sz="1000" dirty="0">
                <a:latin typeface="Times New Roman" panose="02020603050405020304" pitchFamily="18" charset="0"/>
                <a:cs typeface="Times New Roman" panose="02020603050405020304" pitchFamily="18" charset="0"/>
              </a:rPr>
              <a:t>527, pp. 49–53. </a:t>
            </a:r>
            <a:r>
              <a:rPr lang="en-US" altLang="zh-CN" sz="1000" dirty="0">
                <a:latin typeface="Times New Roman" panose="02020603050405020304" pitchFamily="18" charset="0"/>
                <a:cs typeface="Times New Roman" panose="02020603050405020304" pitchFamily="18" charset="0"/>
                <a:hlinkClick r:id="rId11"/>
              </a:rPr>
              <a:t>https://doi.org/10.1038/nature16065</a:t>
            </a:r>
            <a:r>
              <a:rPr lang="en-US" altLang="zh-CN" sz="1000" dirty="0">
                <a:latin typeface="Times New Roman" panose="02020603050405020304" pitchFamily="18" charset="0"/>
                <a:cs typeface="Times New Roman" panose="02020603050405020304" pitchFamily="18" charset="0"/>
              </a:rPr>
              <a:t>.</a:t>
            </a:r>
          </a:p>
          <a:p>
            <a:endParaRPr lang="zh-CN" alt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764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A0A56F1-2C4F-DF5A-1E48-D7E11F1499F9}"/>
              </a:ext>
            </a:extLst>
          </p:cNvPr>
          <p:cNvGraphicFramePr>
            <a:graphicFrameLocks noGrp="1"/>
          </p:cNvGraphicFramePr>
          <p:nvPr>
            <p:custDataLst>
              <p:tags r:id="rId1"/>
            </p:custDataLst>
            <p:extLst>
              <p:ext uri="{D42A27DB-BD31-4B8C-83A1-F6EECF244321}">
                <p14:modId xmlns:p14="http://schemas.microsoft.com/office/powerpoint/2010/main" val="3589909869"/>
              </p:ext>
            </p:extLst>
          </p:nvPr>
        </p:nvGraphicFramePr>
        <p:xfrm>
          <a:off x="674770" y="4274781"/>
          <a:ext cx="10765477" cy="2286000"/>
        </p:xfrm>
        <a:graphic>
          <a:graphicData uri="http://schemas.openxmlformats.org/drawingml/2006/table">
            <a:tbl>
              <a:tblPr firstRow="1" bandRow="1">
                <a:tableStyleId>{5C22544A-7EE6-4342-B048-85BDC9FD1C3A}</a:tableStyleId>
              </a:tblPr>
              <a:tblGrid>
                <a:gridCol w="1154020">
                  <a:extLst>
                    <a:ext uri="{9D8B030D-6E8A-4147-A177-3AD203B41FA5}">
                      <a16:colId xmlns:a16="http://schemas.microsoft.com/office/drawing/2014/main" val="20000"/>
                    </a:ext>
                  </a:extLst>
                </a:gridCol>
                <a:gridCol w="6694717">
                  <a:extLst>
                    <a:ext uri="{9D8B030D-6E8A-4147-A177-3AD203B41FA5}">
                      <a16:colId xmlns:a16="http://schemas.microsoft.com/office/drawing/2014/main" val="20001"/>
                    </a:ext>
                  </a:extLst>
                </a:gridCol>
                <a:gridCol w="2916740">
                  <a:extLst>
                    <a:ext uri="{9D8B030D-6E8A-4147-A177-3AD203B41FA5}">
                      <a16:colId xmlns:a16="http://schemas.microsoft.com/office/drawing/2014/main" val="3711359093"/>
                    </a:ext>
                  </a:extLst>
                </a:gridCol>
              </a:tblGrid>
              <a:tr h="5556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09/2021</a:t>
                      </a:r>
                      <a:endParaRPr lang="zh-CN" altLang="en-US"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just"/>
                      <a:r>
                        <a:rPr lang="en-US" altLang="zh-CN"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rPr>
                        <a:t>An Experimental Device for Forward Osmosis Membrane Water Treatment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en-US" altLang="zh-CN"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rPr>
                        <a:t>Utility Model Patents</a:t>
                      </a:r>
                    </a:p>
                    <a:p>
                      <a:pPr algn="l"/>
                      <a:endParaRPr lang="zh-CN" altLang="en-US"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273685334"/>
                  </a:ext>
                </a:extLst>
              </a:tr>
              <a:tr h="5556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06/2021</a:t>
                      </a:r>
                      <a:endParaRPr lang="zh-CN" altLang="en-US"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22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An Experimental Device and Method for Forward Osmosis Membrane Water Treatment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en-US" altLang="zh-CN"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rPr>
                        <a:t> Invention Patent</a:t>
                      </a:r>
                      <a:endParaRPr lang="zh-CN" altLang="en-US"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62628167"/>
                  </a:ext>
                </a:extLst>
              </a:tr>
              <a:tr h="5556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11/2021</a:t>
                      </a:r>
                      <a:endParaRPr kumimoji="0" lang="zh-CN" altLang="en-US" sz="2200" b="0" i="0" u="none" strike="noStrike" kern="1200" cap="none" spc="-3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just"/>
                      <a:r>
                        <a:rPr lang="en-US" altLang="zh-CN" sz="22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 An On-Site Atmospheric Detection Collector Device for Multi-parameter Tasks</a:t>
                      </a:r>
                      <a:endParaRPr lang="zh-CN" altLang="en-US" sz="22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rPr>
                        <a:t>Utility Model Patents</a:t>
                      </a:r>
                    </a:p>
                    <a:p>
                      <a:pPr algn="l"/>
                      <a:endParaRPr lang="zh-CN" altLang="en-US"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46439016"/>
                  </a:ext>
                </a:extLst>
              </a:tr>
            </a:tbl>
          </a:graphicData>
        </a:graphic>
      </p:graphicFrame>
      <p:sp>
        <p:nvSpPr>
          <p:cNvPr id="3" name="矩形 2">
            <a:extLst>
              <a:ext uri="{FF2B5EF4-FFF2-40B4-BE49-F238E27FC236}">
                <a16:creationId xmlns:a16="http://schemas.microsoft.com/office/drawing/2014/main" id="{13094BB6-D07E-D776-00EC-D29C9EEB4720}"/>
              </a:ext>
            </a:extLst>
          </p:cNvPr>
          <p:cNvSpPr/>
          <p:nvPr/>
        </p:nvSpPr>
        <p:spPr>
          <a:xfrm>
            <a:off x="476203" y="3803244"/>
            <a:ext cx="1956855" cy="461665"/>
          </a:xfrm>
          <a:prstGeom prst="rect">
            <a:avLst/>
          </a:prstGeom>
          <a:noFill/>
          <a:effectLst/>
        </p:spPr>
        <p:txBody>
          <a:bodyPr wrap="square">
            <a:spAutoFit/>
          </a:bodyPr>
          <a:lstStyle/>
          <a:p>
            <a:pPr marL="342900" indent="-342900" algn="ctr" eaLnBrk="0" hangingPunct="0">
              <a:buFont typeface="Wingdings" panose="05000000000000000000" pitchFamily="2" charset="2"/>
              <a:buChar char="p"/>
            </a:pPr>
            <a:r>
              <a:rPr lang="en-US" altLang="zh-CN" sz="2400" b="1" dirty="0">
                <a:latin typeface="Times New Roman" panose="02020603050405020304" pitchFamily="18" charset="0"/>
                <a:ea typeface="微软雅黑" panose="020B0503020204020204" charset="-122"/>
                <a:cs typeface="Times New Roman" panose="02020603050405020304" pitchFamily="18" charset="0"/>
              </a:rPr>
              <a:t>PATENT</a:t>
            </a:r>
          </a:p>
        </p:txBody>
      </p:sp>
      <p:cxnSp>
        <p:nvCxnSpPr>
          <p:cNvPr id="4" name="直接连接符 3">
            <a:extLst>
              <a:ext uri="{FF2B5EF4-FFF2-40B4-BE49-F238E27FC236}">
                <a16:creationId xmlns:a16="http://schemas.microsoft.com/office/drawing/2014/main" id="{5D4ED6C8-3611-4E57-D138-B69AA2FC6B42}"/>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文本框 4">
            <a:extLst>
              <a:ext uri="{FF2B5EF4-FFF2-40B4-BE49-F238E27FC236}">
                <a16:creationId xmlns:a16="http://schemas.microsoft.com/office/drawing/2014/main" id="{1D13BCFF-3E94-A57F-C4F4-6AA25B106DE6}"/>
              </a:ext>
            </a:extLst>
          </p:cNvPr>
          <p:cNvSpPr txBox="1"/>
          <p:nvPr/>
        </p:nvSpPr>
        <p:spPr>
          <a:xfrm>
            <a:off x="-9237" y="27808"/>
            <a:ext cx="6105236" cy="52197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3 Research Experience</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96714B9B-F47D-60EF-7EAA-0E7623E8C947}"/>
              </a:ext>
            </a:extLst>
          </p:cNvPr>
          <p:cNvGraphicFramePr>
            <a:graphicFrameLocks noGrp="1"/>
          </p:cNvGraphicFramePr>
          <p:nvPr>
            <p:custDataLst>
              <p:tags r:id="rId2"/>
            </p:custDataLst>
            <p:extLst>
              <p:ext uri="{D42A27DB-BD31-4B8C-83A1-F6EECF244321}">
                <p14:modId xmlns:p14="http://schemas.microsoft.com/office/powerpoint/2010/main" val="2209485567"/>
              </p:ext>
            </p:extLst>
          </p:nvPr>
        </p:nvGraphicFramePr>
        <p:xfrm>
          <a:off x="674769" y="1114846"/>
          <a:ext cx="10765477" cy="2630743"/>
        </p:xfrm>
        <a:graphic>
          <a:graphicData uri="http://schemas.openxmlformats.org/drawingml/2006/table">
            <a:tbl>
              <a:tblPr firstRow="1" bandRow="1">
                <a:tableStyleId>{5C22544A-7EE6-4342-B048-85BDC9FD1C3A}</a:tableStyleId>
              </a:tblPr>
              <a:tblGrid>
                <a:gridCol w="1154020">
                  <a:extLst>
                    <a:ext uri="{9D8B030D-6E8A-4147-A177-3AD203B41FA5}">
                      <a16:colId xmlns:a16="http://schemas.microsoft.com/office/drawing/2014/main" val="20000"/>
                    </a:ext>
                  </a:extLst>
                </a:gridCol>
                <a:gridCol w="9611457">
                  <a:extLst>
                    <a:ext uri="{9D8B030D-6E8A-4147-A177-3AD203B41FA5}">
                      <a16:colId xmlns:a16="http://schemas.microsoft.com/office/drawing/2014/main" val="20001"/>
                    </a:ext>
                  </a:extLst>
                </a:gridCol>
              </a:tblGrid>
              <a:tr h="87754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07/2020</a:t>
                      </a:r>
                      <a:endParaRPr lang="zh-CN" altLang="en-US"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en-US" altLang="zh-CN"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rPr>
                        <a:t>Dry Settlement Rates and Influencing Factors of Different Diameter Particles in the Air on Plant Leaves</a:t>
                      </a:r>
                      <a:endParaRPr lang="zh-CN" altLang="en-US" sz="2200" b="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273685334"/>
                  </a:ext>
                </a:extLst>
              </a:tr>
              <a:tr h="87659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07/2022</a:t>
                      </a:r>
                      <a:endParaRPr lang="zh-CN" altLang="en-US"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en-US" altLang="zh-CN" sz="22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Establishment and Application of  Water Supply-Energy-Food Model Based on Multiple Reservoirs</a:t>
                      </a:r>
                      <a:endParaRPr lang="zh-CN" altLang="en-US" sz="22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87659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12/2021</a:t>
                      </a: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200" b="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en-US" altLang="zh-CN" sz="22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rPr>
                        <a:t>Zero-carbon Membrane Technology Equipment for High Salinity Oilfield Well Water Treatment </a:t>
                      </a:r>
                      <a:endParaRPr lang="zh-CN" altLang="en-US" sz="2200" b="0" kern="1200" spc="-3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11210206"/>
                  </a:ext>
                </a:extLst>
              </a:tr>
            </a:tbl>
          </a:graphicData>
        </a:graphic>
      </p:graphicFrame>
      <p:sp>
        <p:nvSpPr>
          <p:cNvPr id="7" name="矩形 6">
            <a:extLst>
              <a:ext uri="{FF2B5EF4-FFF2-40B4-BE49-F238E27FC236}">
                <a16:creationId xmlns:a16="http://schemas.microsoft.com/office/drawing/2014/main" id="{32B37A99-CCEC-E204-CE65-C997467CC77A}"/>
              </a:ext>
            </a:extLst>
          </p:cNvPr>
          <p:cNvSpPr/>
          <p:nvPr/>
        </p:nvSpPr>
        <p:spPr>
          <a:xfrm>
            <a:off x="476204" y="634746"/>
            <a:ext cx="2410877" cy="461665"/>
          </a:xfrm>
          <a:prstGeom prst="rect">
            <a:avLst/>
          </a:prstGeom>
          <a:noFill/>
          <a:effectLst/>
        </p:spPr>
        <p:txBody>
          <a:bodyPr wrap="square">
            <a:spAutoFit/>
          </a:bodyPr>
          <a:lstStyle/>
          <a:p>
            <a:pPr marL="342900" indent="-342900" algn="ctr" eaLnBrk="0" hangingPunct="0">
              <a:buFont typeface="Wingdings" panose="05000000000000000000" pitchFamily="2" charset="2"/>
              <a:buChar char="p"/>
            </a:pPr>
            <a:r>
              <a:rPr lang="en-US" altLang="zh-CN" sz="2400" b="1" dirty="0">
                <a:latin typeface="Times New Roman" panose="02020603050405020304" pitchFamily="18" charset="0"/>
                <a:ea typeface="微软雅黑" panose="020B0503020204020204" charset="-122"/>
                <a:cs typeface="Times New Roman" panose="02020603050405020304" pitchFamily="18" charset="0"/>
              </a:rPr>
              <a:t>RESEARCH</a:t>
            </a:r>
          </a:p>
        </p:txBody>
      </p:sp>
      <p:cxnSp>
        <p:nvCxnSpPr>
          <p:cNvPr id="9" name="直接连接符 8">
            <a:extLst>
              <a:ext uri="{FF2B5EF4-FFF2-40B4-BE49-F238E27FC236}">
                <a16:creationId xmlns:a16="http://schemas.microsoft.com/office/drawing/2014/main" id="{04E3DA6E-FC96-32A1-5785-DE19DBE474E3}"/>
              </a:ext>
            </a:extLst>
          </p:cNvPr>
          <p:cNvCxnSpPr>
            <a:cxnSpLocks/>
          </p:cNvCxnSpPr>
          <p:nvPr/>
        </p:nvCxnSpPr>
        <p:spPr>
          <a:xfrm>
            <a:off x="674768" y="3747004"/>
            <a:ext cx="10765478" cy="6868"/>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E8FD0D4C-54C4-1FD8-9F91-CC7859319FAA}"/>
              </a:ext>
            </a:extLst>
          </p:cNvPr>
          <p:cNvCxnSpPr>
            <a:cxnSpLocks/>
          </p:cNvCxnSpPr>
          <p:nvPr/>
        </p:nvCxnSpPr>
        <p:spPr>
          <a:xfrm>
            <a:off x="674770" y="6560781"/>
            <a:ext cx="10765476"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96610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EAD4A14-985C-9A19-DEDF-27F85660E551}"/>
              </a:ext>
            </a:extLst>
          </p:cNvPr>
          <p:cNvSpPr/>
          <p:nvPr/>
        </p:nvSpPr>
        <p:spPr>
          <a:xfrm>
            <a:off x="4293999" y="1120539"/>
            <a:ext cx="7667073" cy="5156335"/>
          </a:xfrm>
          <a:prstGeom prst="rect">
            <a:avLst/>
          </a:prstGeom>
          <a:ln>
            <a:prstDash val="lgDash"/>
          </a:ln>
        </p:spPr>
        <p:style>
          <a:lnRef idx="2">
            <a:schemeClr val="accent6"/>
          </a:lnRef>
          <a:fillRef idx="1">
            <a:schemeClr val="lt1"/>
          </a:fillRef>
          <a:effectRef idx="0">
            <a:schemeClr val="accent6"/>
          </a:effectRef>
          <a:fontRef idx="minor">
            <a:schemeClr val="dk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52" name="矩形 51">
            <a:extLst>
              <a:ext uri="{FF2B5EF4-FFF2-40B4-BE49-F238E27FC236}">
                <a16:creationId xmlns:a16="http://schemas.microsoft.com/office/drawing/2014/main" id="{09174264-5208-6DEC-39AF-BFC90A3EE20E}"/>
              </a:ext>
            </a:extLst>
          </p:cNvPr>
          <p:cNvSpPr/>
          <p:nvPr/>
        </p:nvSpPr>
        <p:spPr>
          <a:xfrm>
            <a:off x="578789" y="4357233"/>
            <a:ext cx="3453462" cy="1906579"/>
          </a:xfrm>
          <a:prstGeom prst="rect">
            <a:avLst/>
          </a:prstGeom>
          <a:ln>
            <a:prstDash val="lgDash"/>
          </a:ln>
        </p:spPr>
        <p:style>
          <a:lnRef idx="2">
            <a:schemeClr val="accent6"/>
          </a:lnRef>
          <a:fillRef idx="1">
            <a:schemeClr val="lt1"/>
          </a:fillRef>
          <a:effectRef idx="0">
            <a:schemeClr val="accent6"/>
          </a:effectRef>
          <a:fontRef idx="minor">
            <a:schemeClr val="dk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a:latin typeface="+mn-lt"/>
              <a:ea typeface="+mn-ea"/>
            </a:endParaRPr>
          </a:p>
        </p:txBody>
      </p:sp>
      <p:cxnSp>
        <p:nvCxnSpPr>
          <p:cNvPr id="2" name="直接连接符 1">
            <a:extLst>
              <a:ext uri="{FF2B5EF4-FFF2-40B4-BE49-F238E27FC236}">
                <a16:creationId xmlns:a16="http://schemas.microsoft.com/office/drawing/2014/main" id="{FA34C8CB-CAAE-78B7-E0AF-003773E231C8}"/>
              </a:ext>
            </a:extLst>
          </p:cNvPr>
          <p:cNvCxnSpPr/>
          <p:nvPr/>
        </p:nvCxnSpPr>
        <p:spPr>
          <a:xfrm>
            <a:off x="0" y="581126"/>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3" name="文本框 2">
            <a:extLst>
              <a:ext uri="{FF2B5EF4-FFF2-40B4-BE49-F238E27FC236}">
                <a16:creationId xmlns:a16="http://schemas.microsoft.com/office/drawing/2014/main" id="{04D131C6-715E-CFC9-DFE7-3069E5B94CD7}"/>
              </a:ext>
            </a:extLst>
          </p:cNvPr>
          <p:cNvSpPr txBox="1"/>
          <p:nvPr/>
        </p:nvSpPr>
        <p:spPr>
          <a:xfrm>
            <a:off x="0" y="80060"/>
            <a:ext cx="12192000" cy="1384995"/>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3.1 Establishment and Application of  Water Supply-Energy-Food Model Based on Multiple Reservoirs</a:t>
            </a:r>
          </a:p>
          <a:p>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 </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6" name="文本框 1">
            <a:extLst>
              <a:ext uri="{FF2B5EF4-FFF2-40B4-BE49-F238E27FC236}">
                <a16:creationId xmlns:a16="http://schemas.microsoft.com/office/drawing/2014/main" id="{9011539F-41FE-AE95-4767-695E726CF1D7}"/>
              </a:ext>
            </a:extLst>
          </p:cNvPr>
          <p:cNvSpPr txBox="1">
            <a:spLocks noChangeArrowheads="1"/>
          </p:cNvSpPr>
          <p:nvPr/>
        </p:nvSpPr>
        <p:spPr bwMode="auto">
          <a:xfrm>
            <a:off x="4167598" y="1602654"/>
            <a:ext cx="1602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Uncertainty</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8">
            <a:extLst>
              <a:ext uri="{FF2B5EF4-FFF2-40B4-BE49-F238E27FC236}">
                <a16:creationId xmlns:a16="http://schemas.microsoft.com/office/drawing/2014/main" id="{11327F6F-2FAF-D141-DFC9-FE8D66071496}"/>
              </a:ext>
            </a:extLst>
          </p:cNvPr>
          <p:cNvSpPr txBox="1">
            <a:spLocks noChangeArrowheads="1"/>
          </p:cNvSpPr>
          <p:nvPr/>
        </p:nvSpPr>
        <p:spPr bwMode="auto">
          <a:xfrm>
            <a:off x="4490460" y="3239023"/>
            <a:ext cx="1279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Method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文本框 17">
            <a:extLst>
              <a:ext uri="{FF2B5EF4-FFF2-40B4-BE49-F238E27FC236}">
                <a16:creationId xmlns:a16="http://schemas.microsoft.com/office/drawing/2014/main" id="{0088F607-EA68-5F5E-457D-3EC1344E3A3D}"/>
              </a:ext>
            </a:extLst>
          </p:cNvPr>
          <p:cNvSpPr txBox="1">
            <a:spLocks noChangeArrowheads="1"/>
          </p:cNvSpPr>
          <p:nvPr/>
        </p:nvSpPr>
        <p:spPr bwMode="auto">
          <a:xfrm>
            <a:off x="5942498" y="1666110"/>
            <a:ext cx="1293813" cy="338554"/>
          </a:xfrm>
          <a:prstGeom prst="rect">
            <a:avLst/>
          </a:prstGeom>
          <a:solidFill>
            <a:srgbClr val="F7F3C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Water supply</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18">
            <a:extLst>
              <a:ext uri="{FF2B5EF4-FFF2-40B4-BE49-F238E27FC236}">
                <a16:creationId xmlns:a16="http://schemas.microsoft.com/office/drawing/2014/main" id="{403A4BA3-2577-5919-A2B0-50113D7751CB}"/>
              </a:ext>
            </a:extLst>
          </p:cNvPr>
          <p:cNvSpPr txBox="1">
            <a:spLocks noChangeArrowheads="1"/>
          </p:cNvSpPr>
          <p:nvPr/>
        </p:nvSpPr>
        <p:spPr bwMode="auto">
          <a:xfrm>
            <a:off x="7513612" y="1658172"/>
            <a:ext cx="1774079" cy="338554"/>
          </a:xfrm>
          <a:prstGeom prst="rect">
            <a:avLst/>
          </a:prstGeom>
          <a:solidFill>
            <a:srgbClr val="F7F3C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Surplus water</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文本框 19">
            <a:extLst>
              <a:ext uri="{FF2B5EF4-FFF2-40B4-BE49-F238E27FC236}">
                <a16:creationId xmlns:a16="http://schemas.microsoft.com/office/drawing/2014/main" id="{6A094C10-F883-31CD-4068-B979A6D4B651}"/>
              </a:ext>
            </a:extLst>
          </p:cNvPr>
          <p:cNvSpPr txBox="1">
            <a:spLocks noChangeArrowheads="1"/>
          </p:cNvSpPr>
          <p:nvPr/>
        </p:nvSpPr>
        <p:spPr bwMode="auto">
          <a:xfrm>
            <a:off x="9564992" y="1666110"/>
            <a:ext cx="1906362" cy="338554"/>
          </a:xfrm>
          <a:prstGeom prst="rect">
            <a:avLst/>
          </a:prstGeom>
          <a:solidFill>
            <a:srgbClr val="F7F3C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Available water</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文本框 27">
            <a:extLst>
              <a:ext uri="{FF2B5EF4-FFF2-40B4-BE49-F238E27FC236}">
                <a16:creationId xmlns:a16="http://schemas.microsoft.com/office/drawing/2014/main" id="{13F922C6-7682-188B-E5D5-0A1EE5DB5826}"/>
              </a:ext>
            </a:extLst>
          </p:cNvPr>
          <p:cNvSpPr txBox="1">
            <a:spLocks noChangeArrowheads="1"/>
          </p:cNvSpPr>
          <p:nvPr/>
        </p:nvSpPr>
        <p:spPr bwMode="auto">
          <a:xfrm>
            <a:off x="5959655" y="4951853"/>
            <a:ext cx="5486400" cy="5847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600" dirty="0">
                <a:solidFill>
                  <a:srgbClr val="FF3300"/>
                </a:solidFill>
                <a:latin typeface="Times New Roman" panose="02020603050405020304" pitchFamily="18" charset="0"/>
                <a:ea typeface="微软雅黑" panose="020B0503020204020204" pitchFamily="34" charset="-122"/>
                <a:cs typeface="Times New Roman" panose="02020603050405020304" pitchFamily="18" charset="0"/>
              </a:rPr>
              <a:t>Water Supply-Energy-Food Model Based on Multiple Reservoirs</a:t>
            </a:r>
            <a:endParaRPr lang="zh-CN" altLang="en-US" sz="1600" dirty="0">
              <a:solidFill>
                <a:srgbClr val="FF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29">
            <a:extLst>
              <a:ext uri="{FF2B5EF4-FFF2-40B4-BE49-F238E27FC236}">
                <a16:creationId xmlns:a16="http://schemas.microsoft.com/office/drawing/2014/main" id="{77A0D556-9B7B-B6E1-37E3-BB0F82CF6EAF}"/>
              </a:ext>
            </a:extLst>
          </p:cNvPr>
          <p:cNvSpPr txBox="1">
            <a:spLocks noChangeArrowheads="1"/>
          </p:cNvSpPr>
          <p:nvPr/>
        </p:nvSpPr>
        <p:spPr bwMode="auto">
          <a:xfrm>
            <a:off x="697152" y="4449781"/>
            <a:ext cx="3168601" cy="400110"/>
          </a:xfrm>
          <a:prstGeom prst="rect">
            <a:avLst/>
          </a:prstGeom>
          <a:solidFill>
            <a:srgbClr val="E0D2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Water allocation policy</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文本框 30">
            <a:extLst>
              <a:ext uri="{FF2B5EF4-FFF2-40B4-BE49-F238E27FC236}">
                <a16:creationId xmlns:a16="http://schemas.microsoft.com/office/drawing/2014/main" id="{C45F1372-7C09-12B3-C8A0-07474FD3B752}"/>
              </a:ext>
            </a:extLst>
          </p:cNvPr>
          <p:cNvSpPr txBox="1">
            <a:spLocks noChangeArrowheads="1"/>
          </p:cNvSpPr>
          <p:nvPr/>
        </p:nvSpPr>
        <p:spPr bwMode="auto">
          <a:xfrm>
            <a:off x="697152" y="5709627"/>
            <a:ext cx="3172643" cy="400110"/>
          </a:xfrm>
          <a:prstGeom prst="rect">
            <a:avLst/>
          </a:prstGeom>
          <a:solidFill>
            <a:srgbClr val="E0D2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dirty="0">
                <a:latin typeface="Times New Roman" panose="02020603050405020304" pitchFamily="18" charset="0"/>
                <a:ea typeface="华文宋体" panose="02010600040101010101" pitchFamily="2" charset="-122"/>
              </a:rPr>
              <a:t>Total system benefit</a:t>
            </a:r>
            <a:endParaRPr lang="zh-CN" altLang="en-US" sz="2000" dirty="0">
              <a:latin typeface="Times New Roman" panose="02020603050405020304" pitchFamily="18" charset="0"/>
              <a:ea typeface="华文宋体" panose="02010600040101010101" pitchFamily="2" charset="-122"/>
            </a:endParaRPr>
          </a:p>
        </p:txBody>
      </p:sp>
      <p:sp>
        <p:nvSpPr>
          <p:cNvPr id="45" name="文本框 31">
            <a:extLst>
              <a:ext uri="{FF2B5EF4-FFF2-40B4-BE49-F238E27FC236}">
                <a16:creationId xmlns:a16="http://schemas.microsoft.com/office/drawing/2014/main" id="{01C2F1B3-0E1C-956C-23A9-2253525C8C51}"/>
              </a:ext>
            </a:extLst>
          </p:cNvPr>
          <p:cNvSpPr txBox="1">
            <a:spLocks noChangeArrowheads="1"/>
          </p:cNvSpPr>
          <p:nvPr/>
        </p:nvSpPr>
        <p:spPr bwMode="auto">
          <a:xfrm>
            <a:off x="697153" y="4925816"/>
            <a:ext cx="3168600" cy="707886"/>
          </a:xfrm>
          <a:prstGeom prst="rect">
            <a:avLst/>
          </a:prstGeom>
          <a:solidFill>
            <a:srgbClr val="E0D2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Optimal food production and power generation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矩形 45">
            <a:extLst>
              <a:ext uri="{FF2B5EF4-FFF2-40B4-BE49-F238E27FC236}">
                <a16:creationId xmlns:a16="http://schemas.microsoft.com/office/drawing/2014/main" id="{5E83280C-455E-57E7-C6A0-8351B1100C6C}"/>
              </a:ext>
            </a:extLst>
          </p:cNvPr>
          <p:cNvSpPr/>
          <p:nvPr/>
        </p:nvSpPr>
        <p:spPr>
          <a:xfrm>
            <a:off x="5665197" y="1560498"/>
            <a:ext cx="6089650" cy="540506"/>
          </a:xfrm>
          <a:prstGeom prst="rect">
            <a:avLst/>
          </a:prstGeom>
          <a:noFill/>
          <a:ln w="127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Times New Roman" panose="02020603050405020304" pitchFamily="18" charset="0"/>
              <a:ea typeface="+mn-ea"/>
              <a:cs typeface="Times New Roman" panose="02020603050405020304" pitchFamily="18" charset="0"/>
            </a:endParaRPr>
          </a:p>
        </p:txBody>
      </p:sp>
      <p:sp>
        <p:nvSpPr>
          <p:cNvPr id="47" name="文本框 39">
            <a:extLst>
              <a:ext uri="{FF2B5EF4-FFF2-40B4-BE49-F238E27FC236}">
                <a16:creationId xmlns:a16="http://schemas.microsoft.com/office/drawing/2014/main" id="{14506467-4B08-D547-088C-A85FBE300ABA}"/>
              </a:ext>
            </a:extLst>
          </p:cNvPr>
          <p:cNvSpPr txBox="1">
            <a:spLocks noChangeArrowheads="1"/>
          </p:cNvSpPr>
          <p:nvPr/>
        </p:nvSpPr>
        <p:spPr bwMode="auto">
          <a:xfrm>
            <a:off x="9739492" y="4038895"/>
            <a:ext cx="1706562" cy="385762"/>
          </a:xfrm>
          <a:prstGeom prst="rect">
            <a:avLst/>
          </a:prstGeom>
          <a:solidFill>
            <a:srgbClr val="FFDDD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en-US" altLang="zh-CN" sz="3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BP neural network</a:t>
            </a:r>
          </a:p>
        </p:txBody>
      </p:sp>
      <p:sp>
        <p:nvSpPr>
          <p:cNvPr id="48" name="矩形 47">
            <a:extLst>
              <a:ext uri="{FF2B5EF4-FFF2-40B4-BE49-F238E27FC236}">
                <a16:creationId xmlns:a16="http://schemas.microsoft.com/office/drawing/2014/main" id="{100A1600-2E25-2001-3D5C-A363A30C4F29}"/>
              </a:ext>
            </a:extLst>
          </p:cNvPr>
          <p:cNvSpPr/>
          <p:nvPr/>
        </p:nvSpPr>
        <p:spPr>
          <a:xfrm>
            <a:off x="5665197" y="2405298"/>
            <a:ext cx="6089650" cy="2260253"/>
          </a:xfrm>
          <a:prstGeom prst="rect">
            <a:avLst/>
          </a:prstGeom>
          <a:noFill/>
          <a:ln w="127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a:latin typeface="+mn-lt"/>
              <a:ea typeface="+mn-ea"/>
            </a:endParaRPr>
          </a:p>
        </p:txBody>
      </p:sp>
      <p:sp>
        <p:nvSpPr>
          <p:cNvPr id="49" name="文本框 49">
            <a:extLst>
              <a:ext uri="{FF2B5EF4-FFF2-40B4-BE49-F238E27FC236}">
                <a16:creationId xmlns:a16="http://schemas.microsoft.com/office/drawing/2014/main" id="{AF612F88-E98C-8903-B50E-4E1205D53880}"/>
              </a:ext>
            </a:extLst>
          </p:cNvPr>
          <p:cNvSpPr txBox="1">
            <a:spLocks noChangeArrowheads="1"/>
          </p:cNvSpPr>
          <p:nvPr/>
        </p:nvSpPr>
        <p:spPr bwMode="auto">
          <a:xfrm>
            <a:off x="4585363" y="5035239"/>
            <a:ext cx="11433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endParaRPr lang="zh-CN" altLang="en-US" sz="2000" b="1" dirty="0">
              <a:latin typeface="微软雅黑" panose="020B0503020204020204" pitchFamily="34" charset="-122"/>
              <a:ea typeface="微软雅黑" panose="020B0503020204020204" pitchFamily="34" charset="-122"/>
            </a:endParaRPr>
          </a:p>
        </p:txBody>
      </p:sp>
      <p:sp>
        <p:nvSpPr>
          <p:cNvPr id="50" name="文本框 50">
            <a:extLst>
              <a:ext uri="{FF2B5EF4-FFF2-40B4-BE49-F238E27FC236}">
                <a16:creationId xmlns:a16="http://schemas.microsoft.com/office/drawing/2014/main" id="{9BB86A90-5655-3FA1-97AA-E1D4161AD24C}"/>
              </a:ext>
            </a:extLst>
          </p:cNvPr>
          <p:cNvSpPr txBox="1">
            <a:spLocks noChangeArrowheads="1"/>
          </p:cNvSpPr>
          <p:nvPr/>
        </p:nvSpPr>
        <p:spPr bwMode="auto">
          <a:xfrm>
            <a:off x="558341" y="3957183"/>
            <a:ext cx="341573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Aim</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矩形 50">
            <a:extLst>
              <a:ext uri="{FF2B5EF4-FFF2-40B4-BE49-F238E27FC236}">
                <a16:creationId xmlns:a16="http://schemas.microsoft.com/office/drawing/2014/main" id="{55EC0CC0-B0D1-77B4-9200-EB0CD91E628C}"/>
              </a:ext>
            </a:extLst>
          </p:cNvPr>
          <p:cNvSpPr/>
          <p:nvPr/>
        </p:nvSpPr>
        <p:spPr>
          <a:xfrm>
            <a:off x="5644560" y="4875333"/>
            <a:ext cx="6089650" cy="732825"/>
          </a:xfrm>
          <a:prstGeom prst="rect">
            <a:avLst/>
          </a:prstGeom>
          <a:noFill/>
          <a:ln w="127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a:latin typeface="+mn-lt"/>
              <a:ea typeface="+mn-ea"/>
            </a:endParaRPr>
          </a:p>
        </p:txBody>
      </p:sp>
      <p:sp>
        <p:nvSpPr>
          <p:cNvPr id="58" name="箭头: 虚尾 72">
            <a:extLst>
              <a:ext uri="{FF2B5EF4-FFF2-40B4-BE49-F238E27FC236}">
                <a16:creationId xmlns:a16="http://schemas.microsoft.com/office/drawing/2014/main" id="{06FF23C8-E63B-9965-15A6-F0C0E984970D}"/>
              </a:ext>
            </a:extLst>
          </p:cNvPr>
          <p:cNvSpPr/>
          <p:nvPr/>
        </p:nvSpPr>
        <p:spPr>
          <a:xfrm rot="5400000">
            <a:off x="8586195" y="2108468"/>
            <a:ext cx="179388" cy="317500"/>
          </a:xfrm>
          <a:prstGeom prst="stripedRightArrow">
            <a:avLst>
              <a:gd name="adj1" fmla="val 56785"/>
              <a:gd name="adj2" fmla="val 47363"/>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59" name="箭头: 虚尾 73">
            <a:extLst>
              <a:ext uri="{FF2B5EF4-FFF2-40B4-BE49-F238E27FC236}">
                <a16:creationId xmlns:a16="http://schemas.microsoft.com/office/drawing/2014/main" id="{59E3AA1B-9380-675D-EB4E-EC3F14ACA5F2}"/>
              </a:ext>
            </a:extLst>
          </p:cNvPr>
          <p:cNvSpPr/>
          <p:nvPr/>
        </p:nvSpPr>
        <p:spPr>
          <a:xfrm rot="5400000">
            <a:off x="8599690" y="4617427"/>
            <a:ext cx="179388" cy="315913"/>
          </a:xfrm>
          <a:prstGeom prst="stripedRightArrow">
            <a:avLst>
              <a:gd name="adj1" fmla="val 56785"/>
              <a:gd name="adj2" fmla="val 47363"/>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63" name="文本框 39">
            <a:extLst>
              <a:ext uri="{FF2B5EF4-FFF2-40B4-BE49-F238E27FC236}">
                <a16:creationId xmlns:a16="http://schemas.microsoft.com/office/drawing/2014/main" id="{73EF0536-5FF6-69C5-0CE8-48A6F968335E}"/>
              </a:ext>
            </a:extLst>
          </p:cNvPr>
          <p:cNvSpPr txBox="1"/>
          <p:nvPr/>
        </p:nvSpPr>
        <p:spPr>
          <a:xfrm>
            <a:off x="5892747" y="2558718"/>
            <a:ext cx="5553307" cy="1246495"/>
          </a:xfrm>
          <a:prstGeom prst="rect">
            <a:avLst/>
          </a:prstGeom>
          <a:solidFill>
            <a:srgbClr val="FFDDD3"/>
          </a:solid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a:lnSpc>
                <a:spcPct val="100000"/>
              </a:lnSpc>
              <a:spcBef>
                <a:spcPct val="0"/>
              </a:spcBef>
              <a:buFontTx/>
              <a:buNone/>
              <a:defRPr/>
            </a:pPr>
            <a:endParaRPr lang="en-US" altLang="zh-CN" sz="3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00000"/>
              </a:lnSpc>
              <a:spcBef>
                <a:spcPct val="0"/>
              </a:spcBef>
              <a:buFont typeface="Wingdings" panose="05000000000000000000" pitchFamily="2" charset="2"/>
              <a:buChar char="ü"/>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It can process the probability distribution information of available water;</a:t>
            </a:r>
          </a:p>
          <a:p>
            <a:pPr algn="just">
              <a:lnSpc>
                <a:spcPct val="100000"/>
              </a:lnSpc>
              <a:spcBef>
                <a:spcPct val="0"/>
              </a:spcBef>
              <a:buFont typeface="Wingdings" panose="05000000000000000000" pitchFamily="2" charset="2"/>
              <a:buChar char="ü"/>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Dealing with errors due to uncertainty ;</a:t>
            </a:r>
          </a:p>
          <a:p>
            <a:pPr algn="just">
              <a:lnSpc>
                <a:spcPct val="100000"/>
              </a:lnSpc>
              <a:spcBef>
                <a:spcPct val="0"/>
              </a:spcBef>
              <a:buFont typeface="Wingdings" panose="05000000000000000000" pitchFamily="2" charset="2"/>
              <a:buChar char="ü"/>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The prediction accuracy is higher</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文本框 39">
            <a:extLst>
              <a:ext uri="{FF2B5EF4-FFF2-40B4-BE49-F238E27FC236}">
                <a16:creationId xmlns:a16="http://schemas.microsoft.com/office/drawing/2014/main" id="{48D8ABD6-6604-48E4-4071-D8064E8F4C95}"/>
              </a:ext>
            </a:extLst>
          </p:cNvPr>
          <p:cNvSpPr txBox="1">
            <a:spLocks noChangeArrowheads="1"/>
          </p:cNvSpPr>
          <p:nvPr/>
        </p:nvSpPr>
        <p:spPr bwMode="auto">
          <a:xfrm>
            <a:off x="5892748" y="4038156"/>
            <a:ext cx="3674232" cy="415498"/>
          </a:xfrm>
          <a:prstGeom prst="rect">
            <a:avLst/>
          </a:prstGeom>
          <a:solidFill>
            <a:srgbClr val="FFDDD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en-US" altLang="zh-CN" sz="3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00000"/>
              </a:lnSpc>
              <a:spcBef>
                <a:spcPct val="0"/>
              </a:spcBef>
              <a:buFontTx/>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Two-stage stochastic programming</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6" descr="See the source image">
            <a:extLst>
              <a:ext uri="{FF2B5EF4-FFF2-40B4-BE49-F238E27FC236}">
                <a16:creationId xmlns:a16="http://schemas.microsoft.com/office/drawing/2014/main" id="{5B2236AA-7A82-210B-0ACB-C6422C63D5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788" y="1501035"/>
            <a:ext cx="3451283" cy="2158317"/>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虚尾 60">
            <a:extLst>
              <a:ext uri="{FF2B5EF4-FFF2-40B4-BE49-F238E27FC236}">
                <a16:creationId xmlns:a16="http://schemas.microsoft.com/office/drawing/2014/main" id="{EA90EBCD-EC16-B4C9-AF5D-E03E58D0452D}"/>
              </a:ext>
            </a:extLst>
          </p:cNvPr>
          <p:cNvSpPr/>
          <p:nvPr/>
        </p:nvSpPr>
        <p:spPr>
          <a:xfrm rot="5400000">
            <a:off x="2214735" y="3695200"/>
            <a:ext cx="179387" cy="317500"/>
          </a:xfrm>
          <a:prstGeom prst="stripedRightArrow">
            <a:avLst>
              <a:gd name="adj1" fmla="val 56785"/>
              <a:gd name="adj2" fmla="val 47363"/>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8" name="箭头: 直角上 7">
            <a:extLst>
              <a:ext uri="{FF2B5EF4-FFF2-40B4-BE49-F238E27FC236}">
                <a16:creationId xmlns:a16="http://schemas.microsoft.com/office/drawing/2014/main" id="{56932BB9-B72D-D3CE-E4C0-F9409FCD76D7}"/>
              </a:ext>
            </a:extLst>
          </p:cNvPr>
          <p:cNvSpPr/>
          <p:nvPr/>
        </p:nvSpPr>
        <p:spPr>
          <a:xfrm rot="16200000" flipH="1">
            <a:off x="6142421" y="3590029"/>
            <a:ext cx="584773" cy="4722989"/>
          </a:xfrm>
          <a:prstGeom prst="ben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文本框 50">
            <a:extLst>
              <a:ext uri="{FF2B5EF4-FFF2-40B4-BE49-F238E27FC236}">
                <a16:creationId xmlns:a16="http://schemas.microsoft.com/office/drawing/2014/main" id="{EFAACB86-75A0-0B13-6F7A-B693625DA309}"/>
              </a:ext>
            </a:extLst>
          </p:cNvPr>
          <p:cNvSpPr txBox="1">
            <a:spLocks noChangeArrowheads="1"/>
          </p:cNvSpPr>
          <p:nvPr/>
        </p:nvSpPr>
        <p:spPr bwMode="auto">
          <a:xfrm>
            <a:off x="5701904" y="1144823"/>
            <a:ext cx="605294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Content</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50">
            <a:extLst>
              <a:ext uri="{FF2B5EF4-FFF2-40B4-BE49-F238E27FC236}">
                <a16:creationId xmlns:a16="http://schemas.microsoft.com/office/drawing/2014/main" id="{C0D71365-8E55-5F02-743D-1AD6DC8F5C65}"/>
              </a:ext>
            </a:extLst>
          </p:cNvPr>
          <p:cNvSpPr txBox="1">
            <a:spLocks noChangeArrowheads="1"/>
          </p:cNvSpPr>
          <p:nvPr/>
        </p:nvSpPr>
        <p:spPr bwMode="auto">
          <a:xfrm>
            <a:off x="578788" y="1107477"/>
            <a:ext cx="345128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Background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C220687A-DE86-7DA5-979F-254E53997F81}"/>
              </a:ext>
            </a:extLst>
          </p:cNvPr>
          <p:cNvPicPr>
            <a:picLocks noChangeAspect="1"/>
          </p:cNvPicPr>
          <p:nvPr/>
        </p:nvPicPr>
        <p:blipFill>
          <a:blip r:embed="rId4"/>
          <a:stretch>
            <a:fillRect/>
          </a:stretch>
        </p:blipFill>
        <p:spPr>
          <a:xfrm rot="16200000">
            <a:off x="3980229" y="4678158"/>
            <a:ext cx="365792" cy="179623"/>
          </a:xfrm>
          <a:prstGeom prst="rect">
            <a:avLst/>
          </a:prstGeom>
        </p:spPr>
      </p:pic>
    </p:spTree>
    <p:extLst>
      <p:ext uri="{BB962C8B-B14F-4D97-AF65-F5344CB8AC3E}">
        <p14:creationId xmlns:p14="http://schemas.microsoft.com/office/powerpoint/2010/main" val="3794966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AA79F02-E783-A30D-CC38-6C266DA23D7D}"/>
              </a:ext>
            </a:extLst>
          </p:cNvPr>
          <p:cNvSpPr txBox="1"/>
          <p:nvPr/>
        </p:nvSpPr>
        <p:spPr>
          <a:xfrm>
            <a:off x="0" y="86591"/>
            <a:ext cx="12192000" cy="954107"/>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3.2 Dry Settlement Rates and Influencing Factors of Different Diameter Particles in the Air on Plant Leaves</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8B276DD4-7908-78C6-0DF4-29A7FC41CA31}"/>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2" name="文本框 50">
            <a:extLst>
              <a:ext uri="{FF2B5EF4-FFF2-40B4-BE49-F238E27FC236}">
                <a16:creationId xmlns:a16="http://schemas.microsoft.com/office/drawing/2014/main" id="{885F92BB-85FC-0F10-5CA2-3C631EF77D16}"/>
              </a:ext>
            </a:extLst>
          </p:cNvPr>
          <p:cNvSpPr txBox="1">
            <a:spLocks noChangeArrowheads="1"/>
          </p:cNvSpPr>
          <p:nvPr/>
        </p:nvSpPr>
        <p:spPr bwMode="auto">
          <a:xfrm>
            <a:off x="558341" y="3963714"/>
            <a:ext cx="341573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Aim</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6">
            <a:extLst>
              <a:ext uri="{FF2B5EF4-FFF2-40B4-BE49-F238E27FC236}">
                <a16:creationId xmlns:a16="http://schemas.microsoft.com/office/drawing/2014/main" id="{71C7CDDE-E6B4-F63D-A641-570700970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79032" y="1537045"/>
            <a:ext cx="3450797" cy="2158317"/>
          </a:xfrm>
          <a:prstGeom prst="rect">
            <a:avLst/>
          </a:prstGeom>
          <a:noFill/>
          <a:extLst>
            <a:ext uri="{909E8E84-426E-40DD-AFC4-6F175D3DCCD1}">
              <a14:hiddenFill xmlns:a14="http://schemas.microsoft.com/office/drawing/2010/main">
                <a:solidFill>
                  <a:srgbClr val="FFFFFF"/>
                </a:solidFill>
              </a14:hiddenFill>
            </a:ext>
          </a:extLst>
        </p:spPr>
      </p:pic>
      <p:sp>
        <p:nvSpPr>
          <p:cNvPr id="6" name="箭头: 虚尾 60">
            <a:extLst>
              <a:ext uri="{FF2B5EF4-FFF2-40B4-BE49-F238E27FC236}">
                <a16:creationId xmlns:a16="http://schemas.microsoft.com/office/drawing/2014/main" id="{34CAB8EF-3FC3-3DF8-0952-4B3477AB12B0}"/>
              </a:ext>
            </a:extLst>
          </p:cNvPr>
          <p:cNvSpPr/>
          <p:nvPr/>
        </p:nvSpPr>
        <p:spPr>
          <a:xfrm rot="5400000">
            <a:off x="2191758" y="3707245"/>
            <a:ext cx="179387" cy="317500"/>
          </a:xfrm>
          <a:prstGeom prst="stripedRightArrow">
            <a:avLst>
              <a:gd name="adj1" fmla="val 56785"/>
              <a:gd name="adj2" fmla="val 47363"/>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7" name="文本框 50">
            <a:extLst>
              <a:ext uri="{FF2B5EF4-FFF2-40B4-BE49-F238E27FC236}">
                <a16:creationId xmlns:a16="http://schemas.microsoft.com/office/drawing/2014/main" id="{BC1D694F-F7C4-D74C-82A7-3256F62C52BE}"/>
              </a:ext>
            </a:extLst>
          </p:cNvPr>
          <p:cNvSpPr txBox="1">
            <a:spLocks noChangeArrowheads="1"/>
          </p:cNvSpPr>
          <p:nvPr/>
        </p:nvSpPr>
        <p:spPr bwMode="auto">
          <a:xfrm>
            <a:off x="578788" y="1114008"/>
            <a:ext cx="345128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Background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39DBEDD0-5816-CB2B-E35D-9EC178615F2E}"/>
              </a:ext>
            </a:extLst>
          </p:cNvPr>
          <p:cNvSpPr/>
          <p:nvPr/>
        </p:nvSpPr>
        <p:spPr>
          <a:xfrm>
            <a:off x="572992" y="4329504"/>
            <a:ext cx="3415735" cy="1860305"/>
          </a:xfrm>
          <a:prstGeom prst="rect">
            <a:avLst/>
          </a:prstGeom>
          <a:ln>
            <a:prstDash val="lgDash"/>
          </a:ln>
        </p:spPr>
        <p:style>
          <a:lnRef idx="2">
            <a:schemeClr val="accent6"/>
          </a:lnRef>
          <a:fillRef idx="1">
            <a:schemeClr val="lt1"/>
          </a:fillRef>
          <a:effectRef idx="0">
            <a:schemeClr val="accent6"/>
          </a:effectRef>
          <a:fontRef idx="minor">
            <a:schemeClr val="dk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a:latin typeface="+mn-lt"/>
              <a:ea typeface="+mn-ea"/>
            </a:endParaRPr>
          </a:p>
        </p:txBody>
      </p:sp>
      <p:sp>
        <p:nvSpPr>
          <p:cNvPr id="9" name="文本框 29">
            <a:extLst>
              <a:ext uri="{FF2B5EF4-FFF2-40B4-BE49-F238E27FC236}">
                <a16:creationId xmlns:a16="http://schemas.microsoft.com/office/drawing/2014/main" id="{D6331B2E-CFCF-600A-BAD4-59BB90934C2E}"/>
              </a:ext>
            </a:extLst>
          </p:cNvPr>
          <p:cNvSpPr txBox="1">
            <a:spLocks noChangeArrowheads="1"/>
          </p:cNvSpPr>
          <p:nvPr/>
        </p:nvSpPr>
        <p:spPr bwMode="auto">
          <a:xfrm>
            <a:off x="697152" y="4456312"/>
            <a:ext cx="3168601" cy="400110"/>
          </a:xfrm>
          <a:prstGeom prst="rect">
            <a:avLst/>
          </a:prstGeom>
          <a:solidFill>
            <a:srgbClr val="E0D2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Improve air quality</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30">
            <a:extLst>
              <a:ext uri="{FF2B5EF4-FFF2-40B4-BE49-F238E27FC236}">
                <a16:creationId xmlns:a16="http://schemas.microsoft.com/office/drawing/2014/main" id="{B3504E38-936F-0A90-1BAD-A30D32DD3B02}"/>
              </a:ext>
            </a:extLst>
          </p:cNvPr>
          <p:cNvSpPr txBox="1">
            <a:spLocks noChangeArrowheads="1"/>
          </p:cNvSpPr>
          <p:nvPr/>
        </p:nvSpPr>
        <p:spPr bwMode="auto">
          <a:xfrm>
            <a:off x="697152" y="5716158"/>
            <a:ext cx="3172643" cy="400110"/>
          </a:xfrm>
          <a:prstGeom prst="rect">
            <a:avLst/>
          </a:prstGeom>
          <a:solidFill>
            <a:srgbClr val="E0D2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dirty="0">
                <a:latin typeface="Times New Roman" panose="02020603050405020304" pitchFamily="18" charset="0"/>
                <a:ea typeface="华文宋体" panose="02010600040101010101" pitchFamily="2" charset="-122"/>
              </a:rPr>
              <a:t>Find the decisive factor</a:t>
            </a:r>
            <a:endParaRPr lang="zh-CN" altLang="en-US" sz="2000" dirty="0">
              <a:latin typeface="Times New Roman" panose="02020603050405020304" pitchFamily="18" charset="0"/>
              <a:ea typeface="华文宋体" panose="02010600040101010101" pitchFamily="2" charset="-122"/>
            </a:endParaRPr>
          </a:p>
        </p:txBody>
      </p:sp>
      <p:sp>
        <p:nvSpPr>
          <p:cNvPr id="11" name="文本框 31">
            <a:extLst>
              <a:ext uri="{FF2B5EF4-FFF2-40B4-BE49-F238E27FC236}">
                <a16:creationId xmlns:a16="http://schemas.microsoft.com/office/drawing/2014/main" id="{BD979FD5-EA51-1256-C5AE-C8ACB6EDD406}"/>
              </a:ext>
            </a:extLst>
          </p:cNvPr>
          <p:cNvSpPr txBox="1">
            <a:spLocks noChangeArrowheads="1"/>
          </p:cNvSpPr>
          <p:nvPr/>
        </p:nvSpPr>
        <p:spPr bwMode="auto">
          <a:xfrm>
            <a:off x="697153" y="4932347"/>
            <a:ext cx="3168600" cy="707886"/>
          </a:xfrm>
          <a:prstGeom prst="rect">
            <a:avLst/>
          </a:prstGeom>
          <a:solidFill>
            <a:srgbClr val="E0D2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Look for tree species with strong dust retention ability</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295A6309-271D-C682-D2AF-0A0C2BEE69B3}"/>
              </a:ext>
            </a:extLst>
          </p:cNvPr>
          <p:cNvSpPr/>
          <p:nvPr/>
        </p:nvSpPr>
        <p:spPr>
          <a:xfrm>
            <a:off x="4415572" y="1109734"/>
            <a:ext cx="7543474" cy="5160610"/>
          </a:xfrm>
          <a:prstGeom prst="rect">
            <a:avLst/>
          </a:prstGeom>
          <a:ln>
            <a:prstDash val="lgDash"/>
          </a:ln>
        </p:spPr>
        <p:style>
          <a:lnRef idx="2">
            <a:schemeClr val="accent6"/>
          </a:lnRef>
          <a:fillRef idx="1">
            <a:schemeClr val="lt1"/>
          </a:fillRef>
          <a:effectRef idx="0">
            <a:schemeClr val="accent6"/>
          </a:effectRef>
          <a:fontRef idx="minor">
            <a:schemeClr val="dk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21" name="文本框 1">
            <a:extLst>
              <a:ext uri="{FF2B5EF4-FFF2-40B4-BE49-F238E27FC236}">
                <a16:creationId xmlns:a16="http://schemas.microsoft.com/office/drawing/2014/main" id="{C36A3C3B-5952-C437-1D6C-3BDEE7968B4B}"/>
              </a:ext>
            </a:extLst>
          </p:cNvPr>
          <p:cNvSpPr txBox="1">
            <a:spLocks noChangeArrowheads="1"/>
          </p:cNvSpPr>
          <p:nvPr/>
        </p:nvSpPr>
        <p:spPr bwMode="auto">
          <a:xfrm>
            <a:off x="4362326" y="1650921"/>
            <a:ext cx="12398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Factors</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8">
            <a:extLst>
              <a:ext uri="{FF2B5EF4-FFF2-40B4-BE49-F238E27FC236}">
                <a16:creationId xmlns:a16="http://schemas.microsoft.com/office/drawing/2014/main" id="{719574AD-E3DA-4F94-9839-8D069E1AB472}"/>
              </a:ext>
            </a:extLst>
          </p:cNvPr>
          <p:cNvSpPr txBox="1">
            <a:spLocks noChangeArrowheads="1"/>
          </p:cNvSpPr>
          <p:nvPr/>
        </p:nvSpPr>
        <p:spPr bwMode="auto">
          <a:xfrm>
            <a:off x="4458269" y="4350416"/>
            <a:ext cx="1279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Method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17">
            <a:extLst>
              <a:ext uri="{FF2B5EF4-FFF2-40B4-BE49-F238E27FC236}">
                <a16:creationId xmlns:a16="http://schemas.microsoft.com/office/drawing/2014/main" id="{6208150C-30E6-E173-C256-AB093E555615}"/>
              </a:ext>
            </a:extLst>
          </p:cNvPr>
          <p:cNvSpPr txBox="1">
            <a:spLocks noChangeArrowheads="1"/>
          </p:cNvSpPr>
          <p:nvPr/>
        </p:nvSpPr>
        <p:spPr bwMode="auto">
          <a:xfrm>
            <a:off x="5965551" y="1692478"/>
            <a:ext cx="1293813" cy="338554"/>
          </a:xfrm>
          <a:prstGeom prst="rect">
            <a:avLst/>
          </a:prstGeom>
          <a:solidFill>
            <a:srgbClr val="F7F3C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Pore area</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18">
            <a:extLst>
              <a:ext uri="{FF2B5EF4-FFF2-40B4-BE49-F238E27FC236}">
                <a16:creationId xmlns:a16="http://schemas.microsoft.com/office/drawing/2014/main" id="{194F76A9-BB5D-A663-BE57-5D4DC94AD87B}"/>
              </a:ext>
            </a:extLst>
          </p:cNvPr>
          <p:cNvSpPr txBox="1">
            <a:spLocks noChangeArrowheads="1"/>
          </p:cNvSpPr>
          <p:nvPr/>
        </p:nvSpPr>
        <p:spPr bwMode="auto">
          <a:xfrm>
            <a:off x="7499075" y="1692478"/>
            <a:ext cx="1868105" cy="338554"/>
          </a:xfrm>
          <a:prstGeom prst="rect">
            <a:avLst/>
          </a:prstGeom>
          <a:solidFill>
            <a:srgbClr val="F7F3C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Pore Density</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19">
            <a:extLst>
              <a:ext uri="{FF2B5EF4-FFF2-40B4-BE49-F238E27FC236}">
                <a16:creationId xmlns:a16="http://schemas.microsoft.com/office/drawing/2014/main" id="{BF8F89F5-1D7B-45B3-E31A-CB7E362D748A}"/>
              </a:ext>
            </a:extLst>
          </p:cNvPr>
          <p:cNvSpPr txBox="1">
            <a:spLocks noChangeArrowheads="1"/>
          </p:cNvSpPr>
          <p:nvPr/>
        </p:nvSpPr>
        <p:spPr bwMode="auto">
          <a:xfrm>
            <a:off x="9539693" y="1686092"/>
            <a:ext cx="1906362" cy="338554"/>
          </a:xfrm>
          <a:prstGeom prst="rect">
            <a:avLst/>
          </a:prstGeom>
          <a:solidFill>
            <a:srgbClr val="F7F3C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Groove width</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a:extLst>
              <a:ext uri="{FF2B5EF4-FFF2-40B4-BE49-F238E27FC236}">
                <a16:creationId xmlns:a16="http://schemas.microsoft.com/office/drawing/2014/main" id="{912A7561-E1C6-CEC6-8CC1-C908167EF3E9}"/>
              </a:ext>
            </a:extLst>
          </p:cNvPr>
          <p:cNvSpPr/>
          <p:nvPr/>
        </p:nvSpPr>
        <p:spPr>
          <a:xfrm>
            <a:off x="5665196" y="1567029"/>
            <a:ext cx="6144247" cy="540506"/>
          </a:xfrm>
          <a:prstGeom prst="rect">
            <a:avLst/>
          </a:prstGeom>
          <a:noFill/>
          <a:ln w="127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Times New Roman" panose="02020603050405020304" pitchFamily="18" charset="0"/>
              <a:ea typeface="+mn-ea"/>
              <a:cs typeface="Times New Roman" panose="02020603050405020304" pitchFamily="18" charset="0"/>
            </a:endParaRPr>
          </a:p>
        </p:txBody>
      </p:sp>
      <p:sp>
        <p:nvSpPr>
          <p:cNvPr id="28" name="文本框 39">
            <a:extLst>
              <a:ext uri="{FF2B5EF4-FFF2-40B4-BE49-F238E27FC236}">
                <a16:creationId xmlns:a16="http://schemas.microsoft.com/office/drawing/2014/main" id="{8CE046AE-82B1-10D3-7114-69D4D0D975DF}"/>
              </a:ext>
            </a:extLst>
          </p:cNvPr>
          <p:cNvSpPr txBox="1">
            <a:spLocks noChangeArrowheads="1"/>
          </p:cNvSpPr>
          <p:nvPr/>
        </p:nvSpPr>
        <p:spPr bwMode="auto">
          <a:xfrm>
            <a:off x="8689442" y="5674183"/>
            <a:ext cx="2791783" cy="384721"/>
          </a:xfrm>
          <a:prstGeom prst="rect">
            <a:avLst/>
          </a:prstGeom>
          <a:solidFill>
            <a:srgbClr val="FFDDD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en-US" altLang="zh-CN" sz="3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Principal Component Analysis</a:t>
            </a:r>
          </a:p>
        </p:txBody>
      </p:sp>
      <p:sp>
        <p:nvSpPr>
          <p:cNvPr id="29" name="矩形 28">
            <a:extLst>
              <a:ext uri="{FF2B5EF4-FFF2-40B4-BE49-F238E27FC236}">
                <a16:creationId xmlns:a16="http://schemas.microsoft.com/office/drawing/2014/main" id="{880C3AC6-BC02-131E-4230-6E1C525A72A0}"/>
              </a:ext>
            </a:extLst>
          </p:cNvPr>
          <p:cNvSpPr/>
          <p:nvPr/>
        </p:nvSpPr>
        <p:spPr>
          <a:xfrm>
            <a:off x="5665197" y="3810079"/>
            <a:ext cx="6089650" cy="1387524"/>
          </a:xfrm>
          <a:prstGeom prst="rect">
            <a:avLst/>
          </a:prstGeom>
          <a:noFill/>
          <a:ln w="127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a:latin typeface="+mn-lt"/>
              <a:ea typeface="+mn-ea"/>
            </a:endParaRPr>
          </a:p>
        </p:txBody>
      </p:sp>
      <p:sp>
        <p:nvSpPr>
          <p:cNvPr id="32" name="箭头: 虚尾 72">
            <a:extLst>
              <a:ext uri="{FF2B5EF4-FFF2-40B4-BE49-F238E27FC236}">
                <a16:creationId xmlns:a16="http://schemas.microsoft.com/office/drawing/2014/main" id="{D0467E9A-A89A-312C-210D-FD7A97497D87}"/>
              </a:ext>
            </a:extLst>
          </p:cNvPr>
          <p:cNvSpPr/>
          <p:nvPr/>
        </p:nvSpPr>
        <p:spPr>
          <a:xfrm rot="5400000">
            <a:off x="8599748" y="3493541"/>
            <a:ext cx="179388" cy="317500"/>
          </a:xfrm>
          <a:prstGeom prst="stripedRightArrow">
            <a:avLst>
              <a:gd name="adj1" fmla="val 56785"/>
              <a:gd name="adj2" fmla="val 47363"/>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34" name="文本框 39">
            <a:extLst>
              <a:ext uri="{FF2B5EF4-FFF2-40B4-BE49-F238E27FC236}">
                <a16:creationId xmlns:a16="http://schemas.microsoft.com/office/drawing/2014/main" id="{B2D35729-4106-228D-82DB-83D38CC3648F}"/>
              </a:ext>
            </a:extLst>
          </p:cNvPr>
          <p:cNvSpPr txBox="1"/>
          <p:nvPr/>
        </p:nvSpPr>
        <p:spPr>
          <a:xfrm>
            <a:off x="5933368" y="3946268"/>
            <a:ext cx="5553307" cy="969496"/>
          </a:xfrm>
          <a:prstGeom prst="rect">
            <a:avLst/>
          </a:prstGeom>
          <a:solidFill>
            <a:srgbClr val="FFDDD3"/>
          </a:solid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a:lnSpc>
                <a:spcPct val="100000"/>
              </a:lnSpc>
              <a:spcBef>
                <a:spcPct val="0"/>
              </a:spcBef>
              <a:buFontTx/>
              <a:buNone/>
              <a:defRPr/>
            </a:pPr>
            <a:endParaRPr lang="en-US" altLang="zh-CN" sz="3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00000"/>
              </a:lnSpc>
              <a:spcBef>
                <a:spcPct val="0"/>
              </a:spcBef>
              <a:buFont typeface="Wingdings" panose="05000000000000000000" pitchFamily="2" charset="2"/>
              <a:buChar char="ü"/>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Finding the Equational Relationship Between Multiple Independent Variables(x) and Dependent Variables(y);</a:t>
            </a:r>
          </a:p>
          <a:p>
            <a:pPr algn="just">
              <a:lnSpc>
                <a:spcPct val="100000"/>
              </a:lnSpc>
              <a:spcBef>
                <a:spcPct val="0"/>
              </a:spcBef>
              <a:buFont typeface="Wingdings" panose="05000000000000000000" pitchFamily="2" charset="2"/>
              <a:buChar char="ü"/>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Reduce unnecessary independent variables(x);</a:t>
            </a:r>
          </a:p>
        </p:txBody>
      </p:sp>
      <p:sp>
        <p:nvSpPr>
          <p:cNvPr id="35" name="文本框 39">
            <a:extLst>
              <a:ext uri="{FF2B5EF4-FFF2-40B4-BE49-F238E27FC236}">
                <a16:creationId xmlns:a16="http://schemas.microsoft.com/office/drawing/2014/main" id="{13BBFBFA-2642-061D-B5EE-5689E5C64D9F}"/>
              </a:ext>
            </a:extLst>
          </p:cNvPr>
          <p:cNvSpPr txBox="1">
            <a:spLocks noChangeArrowheads="1"/>
          </p:cNvSpPr>
          <p:nvPr/>
        </p:nvSpPr>
        <p:spPr bwMode="auto">
          <a:xfrm>
            <a:off x="5929488" y="5674997"/>
            <a:ext cx="2374453" cy="384721"/>
          </a:xfrm>
          <a:prstGeom prst="rect">
            <a:avLst/>
          </a:prstGeom>
          <a:solidFill>
            <a:srgbClr val="FFDDD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en-US" altLang="zh-CN" sz="3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00000"/>
              </a:lnSpc>
              <a:spcBef>
                <a:spcPct val="0"/>
              </a:spcBef>
              <a:buFontTx/>
              <a:buNone/>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Multiple linear regression</a:t>
            </a:r>
          </a:p>
        </p:txBody>
      </p:sp>
      <p:sp>
        <p:nvSpPr>
          <p:cNvPr id="36" name="文本框 50">
            <a:extLst>
              <a:ext uri="{FF2B5EF4-FFF2-40B4-BE49-F238E27FC236}">
                <a16:creationId xmlns:a16="http://schemas.microsoft.com/office/drawing/2014/main" id="{A6F1962C-3D82-9B74-0AE9-CD249166BA49}"/>
              </a:ext>
            </a:extLst>
          </p:cNvPr>
          <p:cNvSpPr txBox="1">
            <a:spLocks noChangeArrowheads="1"/>
          </p:cNvSpPr>
          <p:nvPr/>
        </p:nvSpPr>
        <p:spPr bwMode="auto">
          <a:xfrm>
            <a:off x="5656274" y="1145911"/>
            <a:ext cx="614424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Content</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8" name="图片 37">
            <a:extLst>
              <a:ext uri="{FF2B5EF4-FFF2-40B4-BE49-F238E27FC236}">
                <a16:creationId xmlns:a16="http://schemas.microsoft.com/office/drawing/2014/main" id="{CC5F3961-99F5-E2E6-DA85-47AA1A6A7341}"/>
              </a:ext>
            </a:extLst>
          </p:cNvPr>
          <p:cNvPicPr>
            <a:picLocks noChangeAspect="1"/>
          </p:cNvPicPr>
          <p:nvPr/>
        </p:nvPicPr>
        <p:blipFill>
          <a:blip r:embed="rId4"/>
          <a:stretch>
            <a:fillRect/>
          </a:stretch>
        </p:blipFill>
        <p:spPr>
          <a:xfrm rot="16200000">
            <a:off x="3985213" y="4555774"/>
            <a:ext cx="365792" cy="201185"/>
          </a:xfrm>
          <a:prstGeom prst="rect">
            <a:avLst/>
          </a:prstGeom>
        </p:spPr>
      </p:pic>
      <p:pic>
        <p:nvPicPr>
          <p:cNvPr id="39" name="图片 38">
            <a:extLst>
              <a:ext uri="{FF2B5EF4-FFF2-40B4-BE49-F238E27FC236}">
                <a16:creationId xmlns:a16="http://schemas.microsoft.com/office/drawing/2014/main" id="{E217120D-AB94-DCCE-31F3-F3D0AC2E0AE4}"/>
              </a:ext>
            </a:extLst>
          </p:cNvPr>
          <p:cNvPicPr>
            <a:picLocks noChangeAspect="1"/>
          </p:cNvPicPr>
          <p:nvPr/>
        </p:nvPicPr>
        <p:blipFill>
          <a:blip r:embed="rId4"/>
          <a:stretch>
            <a:fillRect/>
          </a:stretch>
        </p:blipFill>
        <p:spPr>
          <a:xfrm rot="5400000">
            <a:off x="3981644" y="5791619"/>
            <a:ext cx="365792" cy="201185"/>
          </a:xfrm>
          <a:prstGeom prst="rect">
            <a:avLst/>
          </a:prstGeom>
        </p:spPr>
      </p:pic>
      <p:pic>
        <p:nvPicPr>
          <p:cNvPr id="42" name="图片 41">
            <a:extLst>
              <a:ext uri="{FF2B5EF4-FFF2-40B4-BE49-F238E27FC236}">
                <a16:creationId xmlns:a16="http://schemas.microsoft.com/office/drawing/2014/main" id="{FB386A4D-0C5F-D9B5-1DDD-85E80A3CDBC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665197" y="2128546"/>
            <a:ext cx="1525805" cy="1403985"/>
          </a:xfrm>
          <a:prstGeom prst="rect">
            <a:avLst/>
          </a:prstGeom>
          <a:noFill/>
          <a:ln>
            <a:noFill/>
          </a:ln>
        </p:spPr>
      </p:pic>
      <p:pic>
        <p:nvPicPr>
          <p:cNvPr id="44" name="图片 43">
            <a:extLst>
              <a:ext uri="{FF2B5EF4-FFF2-40B4-BE49-F238E27FC236}">
                <a16:creationId xmlns:a16="http://schemas.microsoft.com/office/drawing/2014/main" id="{86644247-839B-75F1-A885-B5DBDFF1E3F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7191002" y="2135795"/>
            <a:ext cx="1578613" cy="1394924"/>
          </a:xfrm>
          <a:prstGeom prst="rect">
            <a:avLst/>
          </a:prstGeom>
          <a:noFill/>
          <a:ln>
            <a:noFill/>
          </a:ln>
        </p:spPr>
      </p:pic>
      <p:pic>
        <p:nvPicPr>
          <p:cNvPr id="45" name="图片 44">
            <a:extLst>
              <a:ext uri="{FF2B5EF4-FFF2-40B4-BE49-F238E27FC236}">
                <a16:creationId xmlns:a16="http://schemas.microsoft.com/office/drawing/2014/main" id="{C1DB3833-2E17-BA20-F142-AC6CEA29CC3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8769615" y="2134892"/>
            <a:ext cx="1515959" cy="1394925"/>
          </a:xfrm>
          <a:prstGeom prst="rect">
            <a:avLst/>
          </a:prstGeom>
          <a:noFill/>
          <a:ln>
            <a:noFill/>
          </a:ln>
        </p:spPr>
      </p:pic>
      <p:pic>
        <p:nvPicPr>
          <p:cNvPr id="46" name="图片 45">
            <a:extLst>
              <a:ext uri="{FF2B5EF4-FFF2-40B4-BE49-F238E27FC236}">
                <a16:creationId xmlns:a16="http://schemas.microsoft.com/office/drawing/2014/main" id="{1F67AD48-C5B8-8A57-1F83-6414AEF0F8D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10285573" y="2130326"/>
            <a:ext cx="1523872" cy="1402205"/>
          </a:xfrm>
          <a:prstGeom prst="rect">
            <a:avLst/>
          </a:prstGeom>
          <a:noFill/>
          <a:ln>
            <a:noFill/>
          </a:ln>
        </p:spPr>
      </p:pic>
      <p:sp>
        <p:nvSpPr>
          <p:cNvPr id="47" name="箭头: 虚尾 72">
            <a:extLst>
              <a:ext uri="{FF2B5EF4-FFF2-40B4-BE49-F238E27FC236}">
                <a16:creationId xmlns:a16="http://schemas.microsoft.com/office/drawing/2014/main" id="{D193C9F2-3932-FB83-FBF5-53D47F5F9F19}"/>
              </a:ext>
            </a:extLst>
          </p:cNvPr>
          <p:cNvSpPr/>
          <p:nvPr/>
        </p:nvSpPr>
        <p:spPr>
          <a:xfrm rot="5400000">
            <a:off x="8620327" y="5174237"/>
            <a:ext cx="179388" cy="317500"/>
          </a:xfrm>
          <a:prstGeom prst="stripedRightArrow">
            <a:avLst>
              <a:gd name="adj1" fmla="val 56785"/>
              <a:gd name="adj2" fmla="val 47363"/>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48" name="文本框 49">
            <a:extLst>
              <a:ext uri="{FF2B5EF4-FFF2-40B4-BE49-F238E27FC236}">
                <a16:creationId xmlns:a16="http://schemas.microsoft.com/office/drawing/2014/main" id="{05E28DD1-E2B4-8AF7-1E24-9A0301B11E7A}"/>
              </a:ext>
            </a:extLst>
          </p:cNvPr>
          <p:cNvSpPr txBox="1">
            <a:spLocks noChangeArrowheads="1"/>
          </p:cNvSpPr>
          <p:nvPr/>
        </p:nvSpPr>
        <p:spPr bwMode="auto">
          <a:xfrm>
            <a:off x="4550620" y="5674997"/>
            <a:ext cx="11569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endParaRPr lang="zh-CN" altLang="en-US" sz="2000" b="1" dirty="0">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63E92774-C5B3-09D2-4505-10E40DEA23DC}"/>
              </a:ext>
            </a:extLst>
          </p:cNvPr>
          <p:cNvSpPr/>
          <p:nvPr/>
        </p:nvSpPr>
        <p:spPr>
          <a:xfrm>
            <a:off x="5647353" y="5550632"/>
            <a:ext cx="6162091" cy="645224"/>
          </a:xfrm>
          <a:prstGeom prst="rect">
            <a:avLst/>
          </a:prstGeom>
          <a:noFill/>
          <a:ln w="127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a:latin typeface="+mn-lt"/>
              <a:ea typeface="+mn-ea"/>
            </a:endParaRPr>
          </a:p>
        </p:txBody>
      </p:sp>
    </p:spTree>
    <p:extLst>
      <p:ext uri="{BB962C8B-B14F-4D97-AF65-F5344CB8AC3E}">
        <p14:creationId xmlns:p14="http://schemas.microsoft.com/office/powerpoint/2010/main" val="2898203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539ED7F1-8297-E012-D3C0-2C7032292E62}"/>
              </a:ext>
            </a:extLst>
          </p:cNvPr>
          <p:cNvPicPr>
            <a:picLocks noChangeAspect="1"/>
          </p:cNvPicPr>
          <p:nvPr/>
        </p:nvPicPr>
        <p:blipFill rotWithShape="1">
          <a:blip r:embed="rId3"/>
          <a:srcRect l="38100"/>
          <a:stretch/>
        </p:blipFill>
        <p:spPr>
          <a:xfrm rot="10800000">
            <a:off x="373258" y="1600401"/>
            <a:ext cx="1893131" cy="1995929"/>
          </a:xfrm>
          <a:prstGeom prst="rect">
            <a:avLst/>
          </a:prstGeom>
        </p:spPr>
      </p:pic>
      <p:sp>
        <p:nvSpPr>
          <p:cNvPr id="4" name="文本框 3">
            <a:extLst>
              <a:ext uri="{FF2B5EF4-FFF2-40B4-BE49-F238E27FC236}">
                <a16:creationId xmlns:a16="http://schemas.microsoft.com/office/drawing/2014/main" id="{5AA79F02-E783-A30D-CC38-6C266DA23D7D}"/>
              </a:ext>
            </a:extLst>
          </p:cNvPr>
          <p:cNvSpPr txBox="1"/>
          <p:nvPr/>
        </p:nvSpPr>
        <p:spPr>
          <a:xfrm>
            <a:off x="0" y="86591"/>
            <a:ext cx="12192000" cy="954107"/>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3.3 Zero-carbon membrane technology equipment for high salinity oilfield well water treatment &amp; Patent: China, CN202120630733.9 </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8B276DD4-7908-78C6-0DF4-29A7FC41CA31}"/>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2" name="文本框 50">
            <a:extLst>
              <a:ext uri="{FF2B5EF4-FFF2-40B4-BE49-F238E27FC236}">
                <a16:creationId xmlns:a16="http://schemas.microsoft.com/office/drawing/2014/main" id="{885F92BB-85FC-0F10-5CA2-3C631EF77D16}"/>
              </a:ext>
            </a:extLst>
          </p:cNvPr>
          <p:cNvSpPr txBox="1">
            <a:spLocks noChangeArrowheads="1"/>
          </p:cNvSpPr>
          <p:nvPr/>
        </p:nvSpPr>
        <p:spPr bwMode="auto">
          <a:xfrm>
            <a:off x="382556" y="3963714"/>
            <a:ext cx="371793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Principle</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箭头: 虚尾 60">
            <a:extLst>
              <a:ext uri="{FF2B5EF4-FFF2-40B4-BE49-F238E27FC236}">
                <a16:creationId xmlns:a16="http://schemas.microsoft.com/office/drawing/2014/main" id="{34CAB8EF-3FC3-3DF8-0952-4B3477AB12B0}"/>
              </a:ext>
            </a:extLst>
          </p:cNvPr>
          <p:cNvSpPr/>
          <p:nvPr/>
        </p:nvSpPr>
        <p:spPr>
          <a:xfrm rot="5400000">
            <a:off x="2191758" y="3707245"/>
            <a:ext cx="179387" cy="317500"/>
          </a:xfrm>
          <a:prstGeom prst="stripedRightArrow">
            <a:avLst>
              <a:gd name="adj1" fmla="val 56785"/>
              <a:gd name="adj2" fmla="val 47363"/>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7" name="文本框 50">
            <a:extLst>
              <a:ext uri="{FF2B5EF4-FFF2-40B4-BE49-F238E27FC236}">
                <a16:creationId xmlns:a16="http://schemas.microsoft.com/office/drawing/2014/main" id="{BC1D694F-F7C4-D74C-82A7-3256F62C52BE}"/>
              </a:ext>
            </a:extLst>
          </p:cNvPr>
          <p:cNvSpPr txBox="1">
            <a:spLocks noChangeArrowheads="1"/>
          </p:cNvSpPr>
          <p:nvPr/>
        </p:nvSpPr>
        <p:spPr bwMode="auto">
          <a:xfrm>
            <a:off x="382556" y="1114008"/>
            <a:ext cx="377972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Background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39DBEDD0-5816-CB2B-E35D-9EC178615F2E}"/>
              </a:ext>
            </a:extLst>
          </p:cNvPr>
          <p:cNvSpPr/>
          <p:nvPr/>
        </p:nvSpPr>
        <p:spPr>
          <a:xfrm>
            <a:off x="578789" y="4363764"/>
            <a:ext cx="3415735" cy="1860305"/>
          </a:xfrm>
          <a:prstGeom prst="rect">
            <a:avLst/>
          </a:prstGeom>
          <a:ln>
            <a:prstDash val="lgDash"/>
          </a:ln>
        </p:spPr>
        <p:style>
          <a:lnRef idx="2">
            <a:schemeClr val="accent6"/>
          </a:lnRef>
          <a:fillRef idx="1">
            <a:schemeClr val="lt1"/>
          </a:fillRef>
          <a:effectRef idx="0">
            <a:schemeClr val="accent6"/>
          </a:effectRef>
          <a:fontRef idx="minor">
            <a:schemeClr val="dk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a:latin typeface="+mn-lt"/>
              <a:ea typeface="+mn-ea"/>
            </a:endParaRPr>
          </a:p>
        </p:txBody>
      </p:sp>
      <p:sp>
        <p:nvSpPr>
          <p:cNvPr id="20" name="矩形 19">
            <a:extLst>
              <a:ext uri="{FF2B5EF4-FFF2-40B4-BE49-F238E27FC236}">
                <a16:creationId xmlns:a16="http://schemas.microsoft.com/office/drawing/2014/main" id="{295A6309-271D-C682-D2AF-0A0C2BEE69B3}"/>
              </a:ext>
            </a:extLst>
          </p:cNvPr>
          <p:cNvSpPr/>
          <p:nvPr/>
        </p:nvSpPr>
        <p:spPr>
          <a:xfrm>
            <a:off x="4377344" y="1088724"/>
            <a:ext cx="7713641" cy="5264835"/>
          </a:xfrm>
          <a:prstGeom prst="rect">
            <a:avLst/>
          </a:prstGeom>
          <a:ln>
            <a:prstDash val="lgDash"/>
          </a:ln>
        </p:spPr>
        <p:style>
          <a:lnRef idx="2">
            <a:schemeClr val="accent6"/>
          </a:lnRef>
          <a:fillRef idx="1">
            <a:schemeClr val="lt1"/>
          </a:fillRef>
          <a:effectRef idx="0">
            <a:schemeClr val="accent6"/>
          </a:effectRef>
          <a:fontRef idx="minor">
            <a:schemeClr val="dk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sp>
        <p:nvSpPr>
          <p:cNvPr id="21" name="文本框 1">
            <a:extLst>
              <a:ext uri="{FF2B5EF4-FFF2-40B4-BE49-F238E27FC236}">
                <a16:creationId xmlns:a16="http://schemas.microsoft.com/office/drawing/2014/main" id="{C36A3C3B-5952-C437-1D6C-3BDEE7968B4B}"/>
              </a:ext>
            </a:extLst>
          </p:cNvPr>
          <p:cNvSpPr txBox="1">
            <a:spLocks noChangeArrowheads="1"/>
          </p:cNvSpPr>
          <p:nvPr/>
        </p:nvSpPr>
        <p:spPr bwMode="auto">
          <a:xfrm>
            <a:off x="4307100" y="2617130"/>
            <a:ext cx="14283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Technology</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17">
            <a:extLst>
              <a:ext uri="{FF2B5EF4-FFF2-40B4-BE49-F238E27FC236}">
                <a16:creationId xmlns:a16="http://schemas.microsoft.com/office/drawing/2014/main" id="{6208150C-30E6-E173-C256-AB093E555615}"/>
              </a:ext>
            </a:extLst>
          </p:cNvPr>
          <p:cNvSpPr txBox="1">
            <a:spLocks noChangeArrowheads="1"/>
          </p:cNvSpPr>
          <p:nvPr/>
        </p:nvSpPr>
        <p:spPr bwMode="auto">
          <a:xfrm>
            <a:off x="5871005" y="1789195"/>
            <a:ext cx="2174774" cy="584775"/>
          </a:xfrm>
          <a:prstGeom prst="rect">
            <a:avLst/>
          </a:prstGeom>
          <a:solidFill>
            <a:srgbClr val="F7F3C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Forward osmosis membranes (FO)</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18">
            <a:extLst>
              <a:ext uri="{FF2B5EF4-FFF2-40B4-BE49-F238E27FC236}">
                <a16:creationId xmlns:a16="http://schemas.microsoft.com/office/drawing/2014/main" id="{194F76A9-BB5D-A663-BE57-5D4DC94AD87B}"/>
              </a:ext>
            </a:extLst>
          </p:cNvPr>
          <p:cNvSpPr txBox="1">
            <a:spLocks noChangeArrowheads="1"/>
          </p:cNvSpPr>
          <p:nvPr/>
        </p:nvSpPr>
        <p:spPr bwMode="auto">
          <a:xfrm>
            <a:off x="5866223" y="2531180"/>
            <a:ext cx="2174773" cy="584775"/>
          </a:xfrm>
          <a:prstGeom prst="rect">
            <a:avLst/>
          </a:prstGeom>
          <a:solidFill>
            <a:srgbClr val="F7F3C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Reverse osmosis membranes (RO) </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19">
            <a:extLst>
              <a:ext uri="{FF2B5EF4-FFF2-40B4-BE49-F238E27FC236}">
                <a16:creationId xmlns:a16="http://schemas.microsoft.com/office/drawing/2014/main" id="{BF8F89F5-1D7B-45B3-E31A-CB7E362D748A}"/>
              </a:ext>
            </a:extLst>
          </p:cNvPr>
          <p:cNvSpPr txBox="1">
            <a:spLocks noChangeArrowheads="1"/>
          </p:cNvSpPr>
          <p:nvPr/>
        </p:nvSpPr>
        <p:spPr bwMode="auto">
          <a:xfrm>
            <a:off x="5861441" y="3241201"/>
            <a:ext cx="2184338" cy="584775"/>
          </a:xfrm>
          <a:prstGeom prst="rect">
            <a:avLst/>
          </a:prstGeom>
          <a:solidFill>
            <a:srgbClr val="F7F3C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Electrodialysis membrane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a:extLst>
              <a:ext uri="{FF2B5EF4-FFF2-40B4-BE49-F238E27FC236}">
                <a16:creationId xmlns:a16="http://schemas.microsoft.com/office/drawing/2014/main" id="{912A7561-E1C6-CEC6-8CC1-C908167EF3E9}"/>
              </a:ext>
            </a:extLst>
          </p:cNvPr>
          <p:cNvSpPr/>
          <p:nvPr/>
        </p:nvSpPr>
        <p:spPr>
          <a:xfrm>
            <a:off x="5673659" y="1498631"/>
            <a:ext cx="2607288" cy="2500315"/>
          </a:xfrm>
          <a:prstGeom prst="rect">
            <a:avLst/>
          </a:prstGeom>
          <a:noFill/>
          <a:ln w="127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Times New Roman" panose="02020603050405020304" pitchFamily="18" charset="0"/>
              <a:ea typeface="+mn-ea"/>
              <a:cs typeface="Times New Roman" panose="02020603050405020304" pitchFamily="18" charset="0"/>
            </a:endParaRPr>
          </a:p>
        </p:txBody>
      </p:sp>
      <p:sp>
        <p:nvSpPr>
          <p:cNvPr id="32" name="箭头: 虚尾 72">
            <a:extLst>
              <a:ext uri="{FF2B5EF4-FFF2-40B4-BE49-F238E27FC236}">
                <a16:creationId xmlns:a16="http://schemas.microsoft.com/office/drawing/2014/main" id="{D0467E9A-A89A-312C-210D-FD7A97497D87}"/>
              </a:ext>
            </a:extLst>
          </p:cNvPr>
          <p:cNvSpPr/>
          <p:nvPr/>
        </p:nvSpPr>
        <p:spPr>
          <a:xfrm>
            <a:off x="8361129" y="5066366"/>
            <a:ext cx="179388" cy="317500"/>
          </a:xfrm>
          <a:prstGeom prst="stripedRightArrow">
            <a:avLst>
              <a:gd name="adj1" fmla="val 56785"/>
              <a:gd name="adj2" fmla="val 47363"/>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zh-CN">
                <a:solidFill>
                  <a:schemeClr val="lt1"/>
                </a:solidFill>
              </a:defRPr>
            </a:defPPr>
            <a:lvl1pPr marL="0" lvl="0"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lt1"/>
                </a:solidFill>
                <a:latin typeface="Calibri" panose="020F0502020204030204" pitchFamily="34" charset="0"/>
                <a:ea typeface="宋体" panose="02010600030101010101" pitchFamily="2" charset="-122"/>
                <a:cs typeface="+mn-cs"/>
              </a:defRPr>
            </a:lvl9pPr>
          </a:lstStyle>
          <a:p>
            <a:pPr algn="ctr">
              <a:defRPr/>
            </a:pPr>
            <a:endParaRPr lang="zh-CN" altLang="en-US" dirty="0">
              <a:latin typeface="+mn-lt"/>
              <a:ea typeface="+mn-ea"/>
            </a:endParaRPr>
          </a:p>
        </p:txBody>
      </p:sp>
      <p:pic>
        <p:nvPicPr>
          <p:cNvPr id="38" name="图片 37">
            <a:extLst>
              <a:ext uri="{FF2B5EF4-FFF2-40B4-BE49-F238E27FC236}">
                <a16:creationId xmlns:a16="http://schemas.microsoft.com/office/drawing/2014/main" id="{CC5F3961-99F5-E2E6-DA85-47AA1A6A7341}"/>
              </a:ext>
            </a:extLst>
          </p:cNvPr>
          <p:cNvPicPr>
            <a:picLocks noChangeAspect="1"/>
          </p:cNvPicPr>
          <p:nvPr/>
        </p:nvPicPr>
        <p:blipFill>
          <a:blip r:embed="rId4"/>
          <a:stretch>
            <a:fillRect/>
          </a:stretch>
        </p:blipFill>
        <p:spPr>
          <a:xfrm rot="16200000">
            <a:off x="4105384" y="5193323"/>
            <a:ext cx="365792" cy="201185"/>
          </a:xfrm>
          <a:prstGeom prst="rect">
            <a:avLst/>
          </a:prstGeom>
        </p:spPr>
      </p:pic>
      <p:sp>
        <p:nvSpPr>
          <p:cNvPr id="48" name="文本框 49">
            <a:extLst>
              <a:ext uri="{FF2B5EF4-FFF2-40B4-BE49-F238E27FC236}">
                <a16:creationId xmlns:a16="http://schemas.microsoft.com/office/drawing/2014/main" id="{05E28DD1-E2B4-8AF7-1E24-9A0301B11E7A}"/>
              </a:ext>
            </a:extLst>
          </p:cNvPr>
          <p:cNvSpPr txBox="1">
            <a:spLocks noChangeArrowheads="1"/>
          </p:cNvSpPr>
          <p:nvPr/>
        </p:nvSpPr>
        <p:spPr bwMode="auto">
          <a:xfrm>
            <a:off x="4562418" y="5225590"/>
            <a:ext cx="11569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Product</a:t>
            </a:r>
            <a:endParaRPr lang="zh-CN" altLang="en-US" sz="20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7AB91619-6374-AF4A-0D8E-22C1DF8BA672}"/>
              </a:ext>
            </a:extLst>
          </p:cNvPr>
          <p:cNvPicPr>
            <a:picLocks noChangeAspect="1"/>
          </p:cNvPicPr>
          <p:nvPr/>
        </p:nvPicPr>
        <p:blipFill rotWithShape="1">
          <a:blip r:embed="rId5"/>
          <a:srcRect l="45112" r="8211"/>
          <a:stretch/>
        </p:blipFill>
        <p:spPr>
          <a:xfrm>
            <a:off x="2266389" y="1600403"/>
            <a:ext cx="1921298" cy="1995931"/>
          </a:xfrm>
          <a:prstGeom prst="rect">
            <a:avLst/>
          </a:prstGeom>
        </p:spPr>
      </p:pic>
      <p:pic>
        <p:nvPicPr>
          <p:cNvPr id="13" name="图片 12">
            <a:extLst>
              <a:ext uri="{FF2B5EF4-FFF2-40B4-BE49-F238E27FC236}">
                <a16:creationId xmlns:a16="http://schemas.microsoft.com/office/drawing/2014/main" id="{2032DD06-8679-D0B1-ACE5-AC94227557B2}"/>
              </a:ext>
            </a:extLst>
          </p:cNvPr>
          <p:cNvPicPr>
            <a:picLocks noChangeAspect="1"/>
          </p:cNvPicPr>
          <p:nvPr/>
        </p:nvPicPr>
        <p:blipFill>
          <a:blip r:embed="rId6"/>
          <a:stretch>
            <a:fillRect/>
          </a:stretch>
        </p:blipFill>
        <p:spPr>
          <a:xfrm>
            <a:off x="382557" y="4357982"/>
            <a:ext cx="3779727" cy="1946732"/>
          </a:xfrm>
          <a:prstGeom prst="rect">
            <a:avLst/>
          </a:prstGeom>
        </p:spPr>
      </p:pic>
      <p:pic>
        <p:nvPicPr>
          <p:cNvPr id="19" name="图片 18">
            <a:extLst>
              <a:ext uri="{FF2B5EF4-FFF2-40B4-BE49-F238E27FC236}">
                <a16:creationId xmlns:a16="http://schemas.microsoft.com/office/drawing/2014/main" id="{F8E2A047-2C36-75BF-DD27-6ABD59EEF311}"/>
              </a:ext>
            </a:extLst>
          </p:cNvPr>
          <p:cNvPicPr>
            <a:picLocks noChangeAspect="1"/>
          </p:cNvPicPr>
          <p:nvPr/>
        </p:nvPicPr>
        <p:blipFill rotWithShape="1">
          <a:blip r:embed="rId7"/>
          <a:srcRect l="3277" t="6040" r="10097" b="3102"/>
          <a:stretch/>
        </p:blipFill>
        <p:spPr>
          <a:xfrm>
            <a:off x="8858155" y="1373908"/>
            <a:ext cx="2719868" cy="2625038"/>
          </a:xfrm>
          <a:prstGeom prst="rect">
            <a:avLst/>
          </a:prstGeom>
        </p:spPr>
      </p:pic>
      <p:pic>
        <p:nvPicPr>
          <p:cNvPr id="14" name="图片 13">
            <a:extLst>
              <a:ext uri="{FF2B5EF4-FFF2-40B4-BE49-F238E27FC236}">
                <a16:creationId xmlns:a16="http://schemas.microsoft.com/office/drawing/2014/main" id="{C1F7A1DE-8814-2425-972B-D5AD1891E7C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73658" y="4131593"/>
            <a:ext cx="2626758" cy="2098855"/>
          </a:xfrm>
          <a:prstGeom prst="rect">
            <a:avLst/>
          </a:prstGeom>
          <a:noFill/>
          <a:ln>
            <a:noFill/>
          </a:ln>
        </p:spPr>
      </p:pic>
      <p:pic>
        <p:nvPicPr>
          <p:cNvPr id="15" name="图片 14">
            <a:extLst>
              <a:ext uri="{FF2B5EF4-FFF2-40B4-BE49-F238E27FC236}">
                <a16:creationId xmlns:a16="http://schemas.microsoft.com/office/drawing/2014/main" id="{B42011FA-5B32-FE77-E55D-DFF410FE465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23664" y="4108407"/>
            <a:ext cx="3348543" cy="2099990"/>
          </a:xfrm>
          <a:prstGeom prst="rect">
            <a:avLst/>
          </a:prstGeom>
          <a:noFill/>
          <a:ln>
            <a:noFill/>
          </a:ln>
        </p:spPr>
      </p:pic>
      <p:sp>
        <p:nvSpPr>
          <p:cNvPr id="31" name="文本框 30">
            <a:extLst>
              <a:ext uri="{FF2B5EF4-FFF2-40B4-BE49-F238E27FC236}">
                <a16:creationId xmlns:a16="http://schemas.microsoft.com/office/drawing/2014/main" id="{6DD567B1-486C-3DAF-8F25-2EA5CA218CA2}"/>
              </a:ext>
            </a:extLst>
          </p:cNvPr>
          <p:cNvSpPr txBox="1"/>
          <p:nvPr/>
        </p:nvSpPr>
        <p:spPr>
          <a:xfrm>
            <a:off x="3961786" y="6107338"/>
            <a:ext cx="351064" cy="246221"/>
          </a:xfrm>
          <a:prstGeom prst="rect">
            <a:avLst/>
          </a:prstGeom>
          <a:noFill/>
        </p:spPr>
        <p:txBody>
          <a:bodyPr wrap="square">
            <a:spAutoFit/>
          </a:bodyPr>
          <a:lstStyle/>
          <a:p>
            <a:r>
              <a:rPr lang="en-US" altLang="zh-CN" sz="1000" dirty="0">
                <a:latin typeface="Times New Roman" panose="02020603050405020304" pitchFamily="18" charset="0"/>
                <a:cs typeface="Times New Roman" panose="02020603050405020304" pitchFamily="18" charset="0"/>
              </a:rPr>
              <a:t>[2]</a:t>
            </a:r>
            <a:endParaRPr lang="zh-CN" altLang="en-US" sz="1000" dirty="0">
              <a:latin typeface="Times New Roman" panose="02020603050405020304" pitchFamily="18" charset="0"/>
              <a:cs typeface="Times New Roman" panose="02020603050405020304" pitchFamily="18" charset="0"/>
            </a:endParaRPr>
          </a:p>
        </p:txBody>
      </p:sp>
      <p:cxnSp>
        <p:nvCxnSpPr>
          <p:cNvPr id="43" name="直接箭头连接符 42">
            <a:extLst>
              <a:ext uri="{FF2B5EF4-FFF2-40B4-BE49-F238E27FC236}">
                <a16:creationId xmlns:a16="http://schemas.microsoft.com/office/drawing/2014/main" id="{01DE3BB4-B3A4-DA35-ADC0-6B77B8516A07}"/>
              </a:ext>
            </a:extLst>
          </p:cNvPr>
          <p:cNvCxnSpPr>
            <a:stCxn id="24" idx="3"/>
          </p:cNvCxnSpPr>
          <p:nvPr/>
        </p:nvCxnSpPr>
        <p:spPr>
          <a:xfrm>
            <a:off x="8040996" y="2823568"/>
            <a:ext cx="3003650" cy="1760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1" name="直接箭头连接符 50">
            <a:extLst>
              <a:ext uri="{FF2B5EF4-FFF2-40B4-BE49-F238E27FC236}">
                <a16:creationId xmlns:a16="http://schemas.microsoft.com/office/drawing/2014/main" id="{428B9858-341E-4934-A169-7E145A313608}"/>
              </a:ext>
            </a:extLst>
          </p:cNvPr>
          <p:cNvCxnSpPr/>
          <p:nvPr/>
        </p:nvCxnSpPr>
        <p:spPr>
          <a:xfrm>
            <a:off x="7556863" y="3623219"/>
            <a:ext cx="0" cy="112513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3" name="直接箭头连接符 52">
            <a:extLst>
              <a:ext uri="{FF2B5EF4-FFF2-40B4-BE49-F238E27FC236}">
                <a16:creationId xmlns:a16="http://schemas.microsoft.com/office/drawing/2014/main" id="{40BE7888-0863-5C57-BCCD-247CE0233FB3}"/>
              </a:ext>
            </a:extLst>
          </p:cNvPr>
          <p:cNvCxnSpPr>
            <a:stCxn id="23" idx="3"/>
          </p:cNvCxnSpPr>
          <p:nvPr/>
        </p:nvCxnSpPr>
        <p:spPr>
          <a:xfrm>
            <a:off x="8045779" y="2081583"/>
            <a:ext cx="1150472" cy="38729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9" name="连接符: 曲线 58">
            <a:extLst>
              <a:ext uri="{FF2B5EF4-FFF2-40B4-BE49-F238E27FC236}">
                <a16:creationId xmlns:a16="http://schemas.microsoft.com/office/drawing/2014/main" id="{63087A47-F1CC-FA78-DE8A-6BDC92AAE9E3}"/>
              </a:ext>
            </a:extLst>
          </p:cNvPr>
          <p:cNvCxnSpPr>
            <a:stCxn id="23" idx="1"/>
          </p:cNvCxnSpPr>
          <p:nvPr/>
        </p:nvCxnSpPr>
        <p:spPr>
          <a:xfrm rot="10800000" flipH="1" flipV="1">
            <a:off x="5871005" y="2081582"/>
            <a:ext cx="836772" cy="2276399"/>
          </a:xfrm>
          <a:prstGeom prst="curvedConnector4">
            <a:avLst>
              <a:gd name="adj1" fmla="val -27319"/>
              <a:gd name="adj2" fmla="val 56422"/>
            </a:avLst>
          </a:prstGeom>
          <a:ln>
            <a:tailEnd type="triangle"/>
          </a:ln>
        </p:spPr>
        <p:style>
          <a:lnRef idx="2">
            <a:schemeClr val="accent6"/>
          </a:lnRef>
          <a:fillRef idx="0">
            <a:schemeClr val="accent6"/>
          </a:fillRef>
          <a:effectRef idx="1">
            <a:schemeClr val="accent6"/>
          </a:effectRef>
          <a:fontRef idx="minor">
            <a:schemeClr val="tx1"/>
          </a:fontRef>
        </p:style>
      </p:cxnSp>
      <p:sp>
        <p:nvSpPr>
          <p:cNvPr id="36" name="文本框 50">
            <a:extLst>
              <a:ext uri="{FF2B5EF4-FFF2-40B4-BE49-F238E27FC236}">
                <a16:creationId xmlns:a16="http://schemas.microsoft.com/office/drawing/2014/main" id="{A6F1962C-3D82-9B74-0AE9-CD249166BA49}"/>
              </a:ext>
            </a:extLst>
          </p:cNvPr>
          <p:cNvSpPr txBox="1">
            <a:spLocks noChangeArrowheads="1"/>
          </p:cNvSpPr>
          <p:nvPr/>
        </p:nvSpPr>
        <p:spPr bwMode="auto">
          <a:xfrm>
            <a:off x="5673658" y="1098581"/>
            <a:ext cx="6314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Achievement</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12A656E7-7000-3635-72DB-ADF600BA20D0}"/>
              </a:ext>
            </a:extLst>
          </p:cNvPr>
          <p:cNvSpPr txBox="1"/>
          <p:nvPr/>
        </p:nvSpPr>
        <p:spPr>
          <a:xfrm>
            <a:off x="-71846" y="6628422"/>
            <a:ext cx="11349582"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[2] Duong, H.C., Ansari, A.J., Nghiem, L.D. et al. Low Carbon Desalination by Innovative Membrane Materials and Processes. </a:t>
            </a:r>
            <a:r>
              <a:rPr lang="en-US" altLang="zh-CN" sz="1000" i="1" dirty="0">
                <a:latin typeface="Times New Roman" panose="02020603050405020304" pitchFamily="18" charset="0"/>
                <a:cs typeface="Times New Roman" panose="02020603050405020304" pitchFamily="18" charset="0"/>
              </a:rPr>
              <a:t>Current Pollution Report 4</a:t>
            </a:r>
            <a:r>
              <a:rPr lang="en-US" altLang="zh-CN" sz="1000" dirty="0">
                <a:latin typeface="Times New Roman" panose="02020603050405020304" pitchFamily="18" charset="0"/>
                <a:cs typeface="Times New Roman" panose="02020603050405020304" pitchFamily="18" charset="0"/>
              </a:rPr>
              <a:t>, 251–264 (2018). https://doi.org/10.1007/s40726-018-0097-5</a:t>
            </a:r>
            <a:endParaRPr lang="zh-CN" alt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0694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7B1B634-4B68-1EA3-512A-B4C3B9469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729"/>
            <a:ext cx="12192000" cy="6260271"/>
          </a:xfrm>
          <a:prstGeom prst="rect">
            <a:avLst/>
          </a:prstGeom>
        </p:spPr>
      </p:pic>
      <p:cxnSp>
        <p:nvCxnSpPr>
          <p:cNvPr id="4" name="直接连接符 3">
            <a:extLst>
              <a:ext uri="{FF2B5EF4-FFF2-40B4-BE49-F238E27FC236}">
                <a16:creationId xmlns:a16="http://schemas.microsoft.com/office/drawing/2014/main" id="{0F5E0C2F-3211-CF2B-DCE5-5F51BB44F44F}"/>
              </a:ext>
            </a:extLst>
          </p:cNvPr>
          <p:cNvCxnSpPr/>
          <p:nvPr/>
        </p:nvCxnSpPr>
        <p:spPr>
          <a:xfrm>
            <a:off x="0" y="587657"/>
            <a:ext cx="12192000" cy="0"/>
          </a:xfrm>
          <a:prstGeom prst="line">
            <a:avLst/>
          </a:prstGeom>
          <a:ln/>
        </p:spPr>
        <p:style>
          <a:lnRef idx="3">
            <a:schemeClr val="accent6"/>
          </a:lnRef>
          <a:fillRef idx="0">
            <a:schemeClr val="accent6"/>
          </a:fillRef>
          <a:effectRef idx="2">
            <a:schemeClr val="accent6"/>
          </a:effectRef>
          <a:fontRef idx="minor">
            <a:schemeClr val="tx1"/>
          </a:fontRef>
        </p:style>
      </p:cxnSp>
      <p:sp>
        <p:nvSpPr>
          <p:cNvPr id="5" name="文本框 4">
            <a:extLst>
              <a:ext uri="{FF2B5EF4-FFF2-40B4-BE49-F238E27FC236}">
                <a16:creationId xmlns:a16="http://schemas.microsoft.com/office/drawing/2014/main" id="{69B067FC-2483-5CDC-7578-A05A6683238D}"/>
              </a:ext>
            </a:extLst>
          </p:cNvPr>
          <p:cNvSpPr txBox="1"/>
          <p:nvPr/>
        </p:nvSpPr>
        <p:spPr>
          <a:xfrm>
            <a:off x="-9237" y="27808"/>
            <a:ext cx="2677792" cy="521970"/>
          </a:xfrm>
          <a:prstGeom prst="rect">
            <a:avLst/>
          </a:prstGeom>
          <a:noFill/>
        </p:spPr>
        <p:txBody>
          <a:bodyPr wrap="square">
            <a:spAutoFit/>
          </a:bodyPr>
          <a:lstStyle/>
          <a:p>
            <a:pPr marL="457200" indent="-457200">
              <a:buFont typeface="Wingdings" panose="05000000000000000000" pitchFamily="2" charset="2"/>
              <a:buChar char="u"/>
            </a:pPr>
            <a:r>
              <a:rPr lang="en-US" altLang="zh-CN"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rPr>
              <a:t>4 </a:t>
            </a:r>
            <a:r>
              <a:rPr lang="en-US" altLang="zh-CN" sz="2800" dirty="0">
                <a:solidFill>
                  <a:srgbClr val="008000"/>
                </a:solidFill>
                <a:latin typeface="Times New Roman" panose="02020603050405020304" pitchFamily="18" charset="0"/>
                <a:cs typeface="Times New Roman" panose="02020603050405020304" pitchFamily="18" charset="0"/>
              </a:rPr>
              <a:t>Future Plan</a:t>
            </a:r>
            <a:endParaRPr lang="zh-CN" altLang="en-US" sz="2800" b="1" dirty="0">
              <a:solidFill>
                <a:srgbClr val="008000"/>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10095692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d987458a-ca80-4b20-96a1-52a1ecd6142e}"/>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f1937e0f-b20e-42d6-86fa-f0dc502724cc}"/>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2145b161-7257-4672-979e-8945ce8401ef}"/>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2145b161-7257-4672-979e-8945ce8401ef}"/>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2145b161-7257-4672-979e-8945ce8401e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鲍鱼素材https://baoyusucai.taobao.com/">
  <a:themeElements>
    <a:clrScheme name="自定义 154">
      <a:dk1>
        <a:sysClr val="windowText" lastClr="000000"/>
      </a:dk1>
      <a:lt1>
        <a:sysClr val="window" lastClr="FFFFFF"/>
      </a:lt1>
      <a:dk2>
        <a:srgbClr val="44546A"/>
      </a:dk2>
      <a:lt2>
        <a:srgbClr val="E7E6E6"/>
      </a:lt2>
      <a:accent1>
        <a:srgbClr val="4A5A6F"/>
      </a:accent1>
      <a:accent2>
        <a:srgbClr val="E06741"/>
      </a:accent2>
      <a:accent3>
        <a:srgbClr val="4A5A6F"/>
      </a:accent3>
      <a:accent4>
        <a:srgbClr val="E06741"/>
      </a:accent4>
      <a:accent5>
        <a:srgbClr val="4A5A6F"/>
      </a:accent5>
      <a:accent6>
        <a:srgbClr val="E06741"/>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14515</TotalTime>
  <Words>3153</Words>
  <Application>Microsoft Office PowerPoint</Application>
  <PresentationFormat>宽屏</PresentationFormat>
  <Paragraphs>473</Paragraphs>
  <Slides>33</Slides>
  <Notes>7</Notes>
  <HiddenSlides>0</HiddenSlides>
  <MMClips>1</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33</vt:i4>
      </vt:variant>
    </vt:vector>
  </HeadingPairs>
  <TitlesOfParts>
    <vt:vector size="44" baseType="lpstr">
      <vt:lpstr>等线</vt:lpstr>
      <vt:lpstr>等线 Light</vt:lpstr>
      <vt:lpstr>微软雅黑</vt:lpstr>
      <vt:lpstr>Arial</vt:lpstr>
      <vt:lpstr>Arial Black</vt:lpstr>
      <vt:lpstr>Georgia</vt:lpstr>
      <vt:lpstr>Times New Roman</vt:lpstr>
      <vt:lpstr>Wingdings</vt:lpstr>
      <vt:lpstr>Office 主题​​</vt:lpstr>
      <vt:lpstr>鲍鱼素材https://baoyusucai.taobao.com/</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huozhijun</dc:creator>
  <cp:lastModifiedBy>Niu, Luyu</cp:lastModifiedBy>
  <cp:revision>180</cp:revision>
  <dcterms:created xsi:type="dcterms:W3CDTF">2021-06-22T11:26:51Z</dcterms:created>
  <dcterms:modified xsi:type="dcterms:W3CDTF">2023-03-29T15:48:38Z</dcterms:modified>
</cp:coreProperties>
</file>